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16626" y="1895297"/>
            <a:ext cx="3670934" cy="735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45563" y="3528440"/>
            <a:ext cx="6407784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44" y="943355"/>
            <a:ext cx="7534655" cy="591464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44395"/>
            <a:ext cx="5884164" cy="46329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8"/>
                </a:lnTo>
              </a:path>
            </a:pathLst>
          </a:custGeom>
          <a:ln w="9144">
            <a:solidFill>
              <a:srgbClr val="5FC9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424928" y="3681983"/>
            <a:ext cx="4763770" cy="3177540"/>
          </a:xfrm>
          <a:custGeom>
            <a:avLst/>
            <a:gdLst/>
            <a:ahLst/>
            <a:cxnLst/>
            <a:rect l="l" t="t" r="r" b="b"/>
            <a:pathLst>
              <a:path w="4763770" h="3177540">
                <a:moveTo>
                  <a:pt x="4763770" y="0"/>
                </a:moveTo>
                <a:lnTo>
                  <a:pt x="0" y="3177221"/>
                </a:lnTo>
              </a:path>
            </a:pathLst>
          </a:custGeom>
          <a:ln w="9144">
            <a:solidFill>
              <a:srgbClr val="5FC9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6725" cy="6858000"/>
          </a:xfrm>
          <a:custGeom>
            <a:avLst/>
            <a:gdLst/>
            <a:ahLst/>
            <a:cxnLst/>
            <a:rect l="l" t="t" r="r" b="b"/>
            <a:pathLst>
              <a:path w="3006725" h="6858000">
                <a:moveTo>
                  <a:pt x="3006344" y="0"/>
                </a:moveTo>
                <a:lnTo>
                  <a:pt x="2042159" y="0"/>
                </a:lnTo>
                <a:lnTo>
                  <a:pt x="0" y="6857995"/>
                </a:lnTo>
                <a:lnTo>
                  <a:pt x="3006344" y="6857995"/>
                </a:lnTo>
                <a:lnTo>
                  <a:pt x="3006344" y="0"/>
                </a:lnTo>
                <a:close/>
              </a:path>
            </a:pathLst>
          </a:custGeom>
          <a:solidFill>
            <a:srgbClr val="5FC9ED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04248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117" y="0"/>
                </a:moveTo>
                <a:lnTo>
                  <a:pt x="0" y="0"/>
                </a:lnTo>
                <a:lnTo>
                  <a:pt x="1207897" y="6857995"/>
                </a:lnTo>
                <a:lnTo>
                  <a:pt x="2587117" y="6857995"/>
                </a:lnTo>
                <a:lnTo>
                  <a:pt x="2587117" y="0"/>
                </a:lnTo>
                <a:close/>
              </a:path>
            </a:pathLst>
          </a:custGeom>
          <a:solidFill>
            <a:srgbClr val="5FC9ED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581" y="0"/>
                </a:moveTo>
                <a:lnTo>
                  <a:pt x="0" y="3809998"/>
                </a:lnTo>
                <a:lnTo>
                  <a:pt x="3259581" y="3809998"/>
                </a:lnTo>
                <a:lnTo>
                  <a:pt x="3259581" y="0"/>
                </a:lnTo>
                <a:close/>
              </a:path>
            </a:pathLst>
          </a:custGeom>
          <a:solidFill>
            <a:srgbClr val="17AEE2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37548" y="0"/>
            <a:ext cx="2851150" cy="6858000"/>
          </a:xfrm>
          <a:custGeom>
            <a:avLst/>
            <a:gdLst/>
            <a:ahLst/>
            <a:cxnLst/>
            <a:rect l="l" t="t" r="r" b="b"/>
            <a:pathLst>
              <a:path w="2851150" h="6858000">
                <a:moveTo>
                  <a:pt x="2850769" y="0"/>
                </a:moveTo>
                <a:lnTo>
                  <a:pt x="0" y="0"/>
                </a:lnTo>
                <a:lnTo>
                  <a:pt x="2467229" y="6857995"/>
                </a:lnTo>
                <a:lnTo>
                  <a:pt x="2850769" y="6857995"/>
                </a:lnTo>
                <a:lnTo>
                  <a:pt x="2850769" y="0"/>
                </a:lnTo>
                <a:close/>
              </a:path>
            </a:pathLst>
          </a:custGeom>
          <a:solidFill>
            <a:srgbClr val="17AEE2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701" y="0"/>
                </a:moveTo>
                <a:lnTo>
                  <a:pt x="1018921" y="0"/>
                </a:lnTo>
                <a:lnTo>
                  <a:pt x="0" y="6857995"/>
                </a:lnTo>
                <a:lnTo>
                  <a:pt x="1290701" y="6857995"/>
                </a:lnTo>
                <a:lnTo>
                  <a:pt x="1290701" y="0"/>
                </a:lnTo>
                <a:close/>
              </a:path>
            </a:pathLst>
          </a:custGeom>
          <a:solidFill>
            <a:srgbClr val="2C83C3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940796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7902" y="0"/>
                </a:moveTo>
                <a:lnTo>
                  <a:pt x="0" y="0"/>
                </a:lnTo>
                <a:lnTo>
                  <a:pt x="1107567" y="6857995"/>
                </a:lnTo>
                <a:lnTo>
                  <a:pt x="1247902" y="6857995"/>
                </a:lnTo>
                <a:lnTo>
                  <a:pt x="1247902" y="0"/>
                </a:lnTo>
                <a:close/>
              </a:path>
            </a:pathLst>
          </a:custGeom>
          <a:solidFill>
            <a:srgbClr val="216092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480" y="0"/>
                </a:moveTo>
                <a:lnTo>
                  <a:pt x="0" y="3267201"/>
                </a:lnTo>
                <a:lnTo>
                  <a:pt x="1816480" y="3267201"/>
                </a:lnTo>
                <a:lnTo>
                  <a:pt x="1816480" y="0"/>
                </a:lnTo>
                <a:close/>
              </a:path>
            </a:pathLst>
          </a:custGeom>
          <a:solidFill>
            <a:srgbClr val="17AEE2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180"/>
                </a:lnTo>
                <a:lnTo>
                  <a:pt x="447802" y="2845180"/>
                </a:lnTo>
                <a:lnTo>
                  <a:pt x="0" y="0"/>
                </a:lnTo>
                <a:close/>
              </a:path>
            </a:pathLst>
          </a:custGeom>
          <a:solidFill>
            <a:srgbClr val="5FC9E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4619" y="66497"/>
            <a:ext cx="899350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1746" y="1368374"/>
            <a:ext cx="6709409" cy="415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png"/><Relationship Id="rId7" Type="http://schemas.openxmlformats.org/officeDocument/2006/relationships/image" Target="../media/image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Relationship Id="rId4" Type="http://schemas.openxmlformats.org/officeDocument/2006/relationships/image" Target="../media/image5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Relationship Id="rId4" Type="http://schemas.openxmlformats.org/officeDocument/2006/relationships/image" Target="../media/image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9.png"/><Relationship Id="rId4" Type="http://schemas.openxmlformats.org/officeDocument/2006/relationships/image" Target="../media/image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9.png"/><Relationship Id="rId4" Type="http://schemas.openxmlformats.org/officeDocument/2006/relationships/image" Target="../media/image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0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Relationship Id="rId3" Type="http://schemas.openxmlformats.org/officeDocument/2006/relationships/image" Target="../media/image12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Relationship Id="rId3" Type="http://schemas.openxmlformats.org/officeDocument/2006/relationships/image" Target="../media/image13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Relationship Id="rId3" Type="http://schemas.openxmlformats.org/officeDocument/2006/relationships/image" Target="../media/image1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931" y="1622247"/>
            <a:ext cx="6861809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i="1">
                <a:solidFill>
                  <a:srgbClr val="001F5F"/>
                </a:solidFill>
                <a:latin typeface="Times New Roman"/>
                <a:cs typeface="Times New Roman"/>
              </a:rPr>
              <a:t>Как</a:t>
            </a:r>
            <a:r>
              <a:rPr dirty="0" sz="5400" spc="-2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5400" spc="-20" i="1">
                <a:solidFill>
                  <a:srgbClr val="001F5F"/>
                </a:solidFill>
                <a:latin typeface="Times New Roman"/>
                <a:cs typeface="Times New Roman"/>
              </a:rPr>
              <a:t>продавать</a:t>
            </a:r>
            <a:r>
              <a:rPr dirty="0" sz="5400" spc="-18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5400" spc="-10" i="1">
                <a:solidFill>
                  <a:srgbClr val="001F5F"/>
                </a:solidFill>
                <a:latin typeface="Times New Roman"/>
                <a:cs typeface="Times New Roman"/>
              </a:rPr>
              <a:t>LITRO?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616" y="6140194"/>
            <a:ext cx="1929382" cy="701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072" y="92964"/>
            <a:ext cx="10276840" cy="676910"/>
          </a:xfrm>
          <a:prstGeom prst="rect"/>
          <a:solidFill>
            <a:srgbClr val="FFFFFF"/>
          </a:solidFill>
          <a:ln w="12192">
            <a:solidFill>
              <a:srgbClr val="4470C4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dirty="0" sz="2000" b="1">
                <a:latin typeface="Times New Roman"/>
                <a:cs typeface="Times New Roman"/>
              </a:rPr>
              <a:t>Как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можно</a:t>
            </a:r>
            <a:r>
              <a:rPr dirty="0" sz="2000" spc="-10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презентовать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продукты?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Уровни</a:t>
            </a:r>
            <a:r>
              <a:rPr dirty="0" sz="2000" spc="-114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презентации.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2940" y="1150492"/>
            <a:ext cx="2733040" cy="1242060"/>
            <a:chOff x="162940" y="1150492"/>
            <a:chExt cx="2733040" cy="12420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15" y="1153667"/>
              <a:ext cx="2726436" cy="123596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6115" y="1153667"/>
              <a:ext cx="2726690" cy="1235710"/>
            </a:xfrm>
            <a:custGeom>
              <a:avLst/>
              <a:gdLst/>
              <a:ahLst/>
              <a:cxnLst/>
              <a:rect l="l" t="t" r="r" b="b"/>
              <a:pathLst>
                <a:path w="2726690" h="1235710">
                  <a:moveTo>
                    <a:pt x="0" y="205867"/>
                  </a:moveTo>
                  <a:lnTo>
                    <a:pt x="5435" y="158750"/>
                  </a:lnTo>
                  <a:lnTo>
                    <a:pt x="20929" y="115316"/>
                  </a:lnTo>
                  <a:lnTo>
                    <a:pt x="45250" y="77089"/>
                  </a:lnTo>
                  <a:lnTo>
                    <a:pt x="77152" y="45212"/>
                  </a:lnTo>
                  <a:lnTo>
                    <a:pt x="115392" y="20955"/>
                  </a:lnTo>
                  <a:lnTo>
                    <a:pt x="158749" y="5461"/>
                  </a:lnTo>
                  <a:lnTo>
                    <a:pt x="205968" y="0"/>
                  </a:lnTo>
                  <a:lnTo>
                    <a:pt x="2520188" y="0"/>
                  </a:lnTo>
                  <a:lnTo>
                    <a:pt x="2567432" y="5461"/>
                  </a:lnTo>
                  <a:lnTo>
                    <a:pt x="2610739" y="20955"/>
                  </a:lnTo>
                  <a:lnTo>
                    <a:pt x="2649092" y="45212"/>
                  </a:lnTo>
                  <a:lnTo>
                    <a:pt x="2680970" y="77089"/>
                  </a:lnTo>
                  <a:lnTo>
                    <a:pt x="2705227" y="115316"/>
                  </a:lnTo>
                  <a:lnTo>
                    <a:pt x="2720721" y="158750"/>
                  </a:lnTo>
                  <a:lnTo>
                    <a:pt x="2726182" y="205867"/>
                  </a:lnTo>
                  <a:lnTo>
                    <a:pt x="2726182" y="1029716"/>
                  </a:lnTo>
                  <a:lnTo>
                    <a:pt x="2720721" y="1076833"/>
                  </a:lnTo>
                  <a:lnTo>
                    <a:pt x="2705227" y="1120267"/>
                  </a:lnTo>
                  <a:lnTo>
                    <a:pt x="2680970" y="1158494"/>
                  </a:lnTo>
                  <a:lnTo>
                    <a:pt x="2649092" y="1190371"/>
                  </a:lnTo>
                  <a:lnTo>
                    <a:pt x="2610739" y="1214628"/>
                  </a:lnTo>
                  <a:lnTo>
                    <a:pt x="2567432" y="1230122"/>
                  </a:lnTo>
                  <a:lnTo>
                    <a:pt x="2520188" y="1235583"/>
                  </a:lnTo>
                  <a:lnTo>
                    <a:pt x="205968" y="1235583"/>
                  </a:lnTo>
                  <a:lnTo>
                    <a:pt x="158749" y="1230122"/>
                  </a:lnTo>
                  <a:lnTo>
                    <a:pt x="115392" y="1214628"/>
                  </a:lnTo>
                  <a:lnTo>
                    <a:pt x="77152" y="1190371"/>
                  </a:lnTo>
                  <a:lnTo>
                    <a:pt x="45250" y="1158494"/>
                  </a:lnTo>
                  <a:lnTo>
                    <a:pt x="20929" y="1120267"/>
                  </a:lnTo>
                  <a:lnTo>
                    <a:pt x="5435" y="1076833"/>
                  </a:lnTo>
                  <a:lnTo>
                    <a:pt x="0" y="1029716"/>
                  </a:lnTo>
                  <a:lnTo>
                    <a:pt x="0" y="205867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17219" y="1606753"/>
            <a:ext cx="10102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Уровень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0439" y="2612796"/>
            <a:ext cx="2582545" cy="810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105"/>
              </a:spcBef>
            </a:pPr>
            <a:r>
              <a:rPr dirty="0" sz="1600">
                <a:latin typeface="Times New Roman"/>
                <a:cs typeface="Times New Roman"/>
              </a:rPr>
              <a:t>Презентация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«свойства- </a:t>
            </a:r>
            <a:r>
              <a:rPr dirty="0" sz="1600" spc="-25">
                <a:latin typeface="Times New Roman"/>
                <a:cs typeface="Times New Roman"/>
              </a:rPr>
              <a:t>выгоды»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(более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эффективный </a:t>
            </a:r>
            <a:r>
              <a:rPr dirty="0" sz="1600">
                <a:latin typeface="Times New Roman"/>
                <a:cs typeface="Times New Roman"/>
              </a:rPr>
              <a:t>и</a:t>
            </a:r>
            <a:r>
              <a:rPr dirty="0" sz="1600" spc="-10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распространенный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подход)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23088" y="1455419"/>
            <a:ext cx="11869420" cy="5386070"/>
            <a:chOff x="323088" y="1455419"/>
            <a:chExt cx="11869420" cy="538607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672" y="1455419"/>
              <a:ext cx="3083052" cy="32202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6568" y="2478023"/>
              <a:ext cx="2133600" cy="233476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088" y="3931919"/>
              <a:ext cx="2866644" cy="277520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9044" y="6277354"/>
              <a:ext cx="1552955" cy="56388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312665" y="4716907"/>
            <a:ext cx="15875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Times New Roman"/>
                <a:cs typeface="Times New Roman"/>
              </a:rPr>
              <a:t>Задачи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менеджера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12665" y="5204917"/>
            <a:ext cx="321246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Times New Roman"/>
                <a:cs typeface="Times New Roman"/>
              </a:rPr>
              <a:t>не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просто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перечислить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свойства</a:t>
            </a:r>
            <a:endParaRPr sz="16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Times New Roman"/>
                <a:cs typeface="Times New Roman"/>
              </a:rPr>
              <a:t>продуктов,</a:t>
            </a:r>
            <a:endParaRPr sz="16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Times New Roman"/>
                <a:cs typeface="Times New Roman"/>
              </a:rPr>
              <a:t>а</a:t>
            </a:r>
            <a:r>
              <a:rPr dirty="0" sz="1600" spc="-7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обозначить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клиенту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конкретные </a:t>
            </a:r>
            <a:r>
              <a:rPr dirty="0" sz="1600" spc="-35">
                <a:latin typeface="Times New Roman"/>
                <a:cs typeface="Times New Roman"/>
              </a:rPr>
              <a:t>выгоды,которые</a:t>
            </a:r>
            <a:r>
              <a:rPr dirty="0" sz="1600" spc="-7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он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получит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от </a:t>
            </a:r>
            <a:r>
              <a:rPr dirty="0" sz="1600" spc="-20">
                <a:latin typeface="Times New Roman"/>
                <a:cs typeface="Times New Roman"/>
              </a:rPr>
              <a:t>каждого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свойства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продукта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53855" y="5191455"/>
            <a:ext cx="1964055" cy="7645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dirty="0" sz="1600">
                <a:latin typeface="Times New Roman"/>
                <a:cs typeface="Times New Roman"/>
              </a:rPr>
              <a:t>В</a:t>
            </a:r>
            <a:r>
              <a:rPr dirty="0" sz="1600" spc="-9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результате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клиент </a:t>
            </a:r>
            <a:r>
              <a:rPr dirty="0" sz="1600">
                <a:latin typeface="Times New Roman"/>
                <a:cs typeface="Times New Roman"/>
              </a:rPr>
              <a:t>принимает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логическое </a:t>
            </a:r>
            <a:r>
              <a:rPr dirty="0" sz="1600" spc="-10">
                <a:latin typeface="Times New Roman"/>
                <a:cs typeface="Times New Roman"/>
              </a:rPr>
              <a:t>решение.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5911" y="1144524"/>
            <a:ext cx="4415028" cy="42184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866503" y="4520895"/>
            <a:ext cx="3048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solidFill>
                  <a:srgbClr val="6EAC46"/>
                </a:solidFill>
                <a:latin typeface="Calibri"/>
                <a:cs typeface="Calibri"/>
              </a:rPr>
              <a:t>90%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4929" y="1667636"/>
            <a:ext cx="3048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solidFill>
                  <a:srgbClr val="5B9BD3"/>
                </a:solidFill>
                <a:latin typeface="Calibri"/>
                <a:cs typeface="Calibri"/>
              </a:rPr>
              <a:t>10%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79222" y="1182369"/>
            <a:ext cx="2256155" cy="2915920"/>
            <a:chOff x="379222" y="1182369"/>
            <a:chExt cx="2256155" cy="2915920"/>
          </a:xfrm>
        </p:grpSpPr>
        <p:sp>
          <p:nvSpPr>
            <p:cNvPr id="6" name="object 6" descr=""/>
            <p:cNvSpPr/>
            <p:nvPr/>
          </p:nvSpPr>
          <p:spPr>
            <a:xfrm>
              <a:off x="646176" y="2758439"/>
              <a:ext cx="1517650" cy="1333500"/>
            </a:xfrm>
            <a:custGeom>
              <a:avLst/>
              <a:gdLst/>
              <a:ahLst/>
              <a:cxnLst/>
              <a:rect l="l" t="t" r="r" b="b"/>
              <a:pathLst>
                <a:path w="1517650" h="1333500">
                  <a:moveTo>
                    <a:pt x="437807" y="0"/>
                  </a:moveTo>
                  <a:lnTo>
                    <a:pt x="0" y="0"/>
                  </a:lnTo>
                  <a:lnTo>
                    <a:pt x="0" y="1219073"/>
                  </a:lnTo>
                  <a:lnTo>
                    <a:pt x="1040511" y="1219073"/>
                  </a:lnTo>
                  <a:lnTo>
                    <a:pt x="1040511" y="1333500"/>
                  </a:lnTo>
                  <a:lnTo>
                    <a:pt x="1517523" y="1000125"/>
                  </a:lnTo>
                  <a:lnTo>
                    <a:pt x="1040511" y="666750"/>
                  </a:lnTo>
                  <a:lnTo>
                    <a:pt x="1040511" y="781176"/>
                  </a:lnTo>
                  <a:lnTo>
                    <a:pt x="437807" y="781176"/>
                  </a:lnTo>
                  <a:lnTo>
                    <a:pt x="437807" y="0"/>
                  </a:lnTo>
                  <a:close/>
                </a:path>
              </a:pathLst>
            </a:custGeom>
            <a:solidFill>
              <a:srgbClr val="FFE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6176" y="2758439"/>
              <a:ext cx="1517650" cy="1333500"/>
            </a:xfrm>
            <a:custGeom>
              <a:avLst/>
              <a:gdLst/>
              <a:ahLst/>
              <a:cxnLst/>
              <a:rect l="l" t="t" r="r" b="b"/>
              <a:pathLst>
                <a:path w="1517650" h="1333500">
                  <a:moveTo>
                    <a:pt x="437807" y="0"/>
                  </a:moveTo>
                  <a:lnTo>
                    <a:pt x="437807" y="781176"/>
                  </a:lnTo>
                  <a:lnTo>
                    <a:pt x="1040511" y="781176"/>
                  </a:lnTo>
                  <a:lnTo>
                    <a:pt x="1040511" y="666750"/>
                  </a:lnTo>
                  <a:lnTo>
                    <a:pt x="1517523" y="1000125"/>
                  </a:lnTo>
                  <a:lnTo>
                    <a:pt x="1040511" y="1333500"/>
                  </a:lnTo>
                  <a:lnTo>
                    <a:pt x="1040511" y="1219073"/>
                  </a:lnTo>
                  <a:lnTo>
                    <a:pt x="0" y="1219073"/>
                  </a:lnTo>
                  <a:lnTo>
                    <a:pt x="0" y="0"/>
                  </a:lnTo>
                  <a:lnTo>
                    <a:pt x="437807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5572" y="1188719"/>
              <a:ext cx="2243455" cy="1570990"/>
            </a:xfrm>
            <a:custGeom>
              <a:avLst/>
              <a:gdLst/>
              <a:ahLst/>
              <a:cxnLst/>
              <a:rect l="l" t="t" r="r" b="b"/>
              <a:pathLst>
                <a:path w="2243455" h="1570989">
                  <a:moveTo>
                    <a:pt x="1981327" y="0"/>
                  </a:moveTo>
                  <a:lnTo>
                    <a:pt x="261912" y="0"/>
                  </a:lnTo>
                  <a:lnTo>
                    <a:pt x="214833" y="4190"/>
                  </a:lnTo>
                  <a:lnTo>
                    <a:pt x="170522" y="16382"/>
                  </a:lnTo>
                  <a:lnTo>
                    <a:pt x="129717" y="35687"/>
                  </a:lnTo>
                  <a:lnTo>
                    <a:pt x="93167" y="61594"/>
                  </a:lnTo>
                  <a:lnTo>
                    <a:pt x="61595" y="93090"/>
                  </a:lnTo>
                  <a:lnTo>
                    <a:pt x="35763" y="129666"/>
                  </a:lnTo>
                  <a:lnTo>
                    <a:pt x="16382" y="170433"/>
                  </a:lnTo>
                  <a:lnTo>
                    <a:pt x="4216" y="214756"/>
                  </a:lnTo>
                  <a:lnTo>
                    <a:pt x="0" y="261746"/>
                  </a:lnTo>
                  <a:lnTo>
                    <a:pt x="0" y="1308989"/>
                  </a:lnTo>
                  <a:lnTo>
                    <a:pt x="4216" y="1356105"/>
                  </a:lnTo>
                  <a:lnTo>
                    <a:pt x="16382" y="1400428"/>
                  </a:lnTo>
                  <a:lnTo>
                    <a:pt x="35763" y="1441195"/>
                  </a:lnTo>
                  <a:lnTo>
                    <a:pt x="61595" y="1477771"/>
                  </a:lnTo>
                  <a:lnTo>
                    <a:pt x="93167" y="1509267"/>
                  </a:lnTo>
                  <a:lnTo>
                    <a:pt x="129717" y="1535176"/>
                  </a:lnTo>
                  <a:lnTo>
                    <a:pt x="170522" y="1554479"/>
                  </a:lnTo>
                  <a:lnTo>
                    <a:pt x="214833" y="1566671"/>
                  </a:lnTo>
                  <a:lnTo>
                    <a:pt x="261912" y="1570863"/>
                  </a:lnTo>
                  <a:lnTo>
                    <a:pt x="1981327" y="1570863"/>
                  </a:lnTo>
                  <a:lnTo>
                    <a:pt x="2028444" y="1566671"/>
                  </a:lnTo>
                  <a:lnTo>
                    <a:pt x="2072766" y="1554479"/>
                  </a:lnTo>
                  <a:lnTo>
                    <a:pt x="2113534" y="1535176"/>
                  </a:lnTo>
                  <a:lnTo>
                    <a:pt x="2150110" y="1509267"/>
                  </a:lnTo>
                  <a:lnTo>
                    <a:pt x="2181605" y="1477771"/>
                  </a:lnTo>
                  <a:lnTo>
                    <a:pt x="2207514" y="1441195"/>
                  </a:lnTo>
                  <a:lnTo>
                    <a:pt x="2226817" y="1400428"/>
                  </a:lnTo>
                  <a:lnTo>
                    <a:pt x="2239010" y="1356105"/>
                  </a:lnTo>
                  <a:lnTo>
                    <a:pt x="2243201" y="1308989"/>
                  </a:lnTo>
                  <a:lnTo>
                    <a:pt x="2243201" y="261746"/>
                  </a:lnTo>
                  <a:lnTo>
                    <a:pt x="2239010" y="214756"/>
                  </a:lnTo>
                  <a:lnTo>
                    <a:pt x="2226817" y="170433"/>
                  </a:lnTo>
                  <a:lnTo>
                    <a:pt x="2207514" y="129666"/>
                  </a:lnTo>
                  <a:lnTo>
                    <a:pt x="2181605" y="93090"/>
                  </a:lnTo>
                  <a:lnTo>
                    <a:pt x="2150110" y="61594"/>
                  </a:lnTo>
                  <a:lnTo>
                    <a:pt x="2113534" y="35687"/>
                  </a:lnTo>
                  <a:lnTo>
                    <a:pt x="2072766" y="16382"/>
                  </a:lnTo>
                  <a:lnTo>
                    <a:pt x="2028444" y="4190"/>
                  </a:lnTo>
                  <a:lnTo>
                    <a:pt x="19813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85572" y="1188719"/>
              <a:ext cx="2243455" cy="1570990"/>
            </a:xfrm>
            <a:custGeom>
              <a:avLst/>
              <a:gdLst/>
              <a:ahLst/>
              <a:cxnLst/>
              <a:rect l="l" t="t" r="r" b="b"/>
              <a:pathLst>
                <a:path w="2243455" h="1570989">
                  <a:moveTo>
                    <a:pt x="0" y="261746"/>
                  </a:moveTo>
                  <a:lnTo>
                    <a:pt x="4216" y="214756"/>
                  </a:lnTo>
                  <a:lnTo>
                    <a:pt x="16382" y="170433"/>
                  </a:lnTo>
                  <a:lnTo>
                    <a:pt x="35763" y="129666"/>
                  </a:lnTo>
                  <a:lnTo>
                    <a:pt x="61595" y="93090"/>
                  </a:lnTo>
                  <a:lnTo>
                    <a:pt x="93167" y="61594"/>
                  </a:lnTo>
                  <a:lnTo>
                    <a:pt x="129717" y="35687"/>
                  </a:lnTo>
                  <a:lnTo>
                    <a:pt x="170522" y="16382"/>
                  </a:lnTo>
                  <a:lnTo>
                    <a:pt x="214833" y="4190"/>
                  </a:lnTo>
                  <a:lnTo>
                    <a:pt x="261912" y="0"/>
                  </a:lnTo>
                  <a:lnTo>
                    <a:pt x="1981327" y="0"/>
                  </a:lnTo>
                  <a:lnTo>
                    <a:pt x="2028444" y="4190"/>
                  </a:lnTo>
                  <a:lnTo>
                    <a:pt x="2072766" y="16382"/>
                  </a:lnTo>
                  <a:lnTo>
                    <a:pt x="2113534" y="35687"/>
                  </a:lnTo>
                  <a:lnTo>
                    <a:pt x="2150110" y="61594"/>
                  </a:lnTo>
                  <a:lnTo>
                    <a:pt x="2181605" y="93090"/>
                  </a:lnTo>
                  <a:lnTo>
                    <a:pt x="2207514" y="129666"/>
                  </a:lnTo>
                  <a:lnTo>
                    <a:pt x="2226817" y="170433"/>
                  </a:lnTo>
                  <a:lnTo>
                    <a:pt x="2239010" y="214756"/>
                  </a:lnTo>
                  <a:lnTo>
                    <a:pt x="2243201" y="261746"/>
                  </a:lnTo>
                  <a:lnTo>
                    <a:pt x="2243201" y="1308989"/>
                  </a:lnTo>
                  <a:lnTo>
                    <a:pt x="2239010" y="1356105"/>
                  </a:lnTo>
                  <a:lnTo>
                    <a:pt x="2226817" y="1400428"/>
                  </a:lnTo>
                  <a:lnTo>
                    <a:pt x="2207514" y="1441195"/>
                  </a:lnTo>
                  <a:lnTo>
                    <a:pt x="2181605" y="1477771"/>
                  </a:lnTo>
                  <a:lnTo>
                    <a:pt x="2150110" y="1509267"/>
                  </a:lnTo>
                  <a:lnTo>
                    <a:pt x="2113534" y="1535176"/>
                  </a:lnTo>
                  <a:lnTo>
                    <a:pt x="2072766" y="1554479"/>
                  </a:lnTo>
                  <a:lnTo>
                    <a:pt x="2028444" y="1566671"/>
                  </a:lnTo>
                  <a:lnTo>
                    <a:pt x="1981327" y="1570863"/>
                  </a:lnTo>
                  <a:lnTo>
                    <a:pt x="261912" y="1570863"/>
                  </a:lnTo>
                  <a:lnTo>
                    <a:pt x="214833" y="1566671"/>
                  </a:lnTo>
                  <a:lnTo>
                    <a:pt x="170522" y="1554479"/>
                  </a:lnTo>
                  <a:lnTo>
                    <a:pt x="129717" y="1535176"/>
                  </a:lnTo>
                  <a:lnTo>
                    <a:pt x="93167" y="1509267"/>
                  </a:lnTo>
                  <a:lnTo>
                    <a:pt x="61595" y="1477771"/>
                  </a:lnTo>
                  <a:lnTo>
                    <a:pt x="35763" y="1441195"/>
                  </a:lnTo>
                  <a:lnTo>
                    <a:pt x="16382" y="1400428"/>
                  </a:lnTo>
                  <a:lnTo>
                    <a:pt x="4216" y="1356105"/>
                  </a:lnTo>
                  <a:lnTo>
                    <a:pt x="0" y="1308989"/>
                  </a:lnTo>
                  <a:lnTo>
                    <a:pt x="0" y="26174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950467" y="1775206"/>
            <a:ext cx="1106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latin typeface="Times New Roman"/>
                <a:cs typeface="Times New Roman"/>
              </a:rPr>
              <a:t>Уровень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240026" y="2947161"/>
            <a:ext cx="2256155" cy="2915920"/>
            <a:chOff x="2240026" y="2947161"/>
            <a:chExt cx="2256155" cy="2915920"/>
          </a:xfrm>
        </p:grpSpPr>
        <p:sp>
          <p:nvSpPr>
            <p:cNvPr id="12" name="object 12" descr=""/>
            <p:cNvSpPr/>
            <p:nvPr/>
          </p:nvSpPr>
          <p:spPr>
            <a:xfrm>
              <a:off x="2506980" y="4523231"/>
              <a:ext cx="1517650" cy="1333500"/>
            </a:xfrm>
            <a:custGeom>
              <a:avLst/>
              <a:gdLst/>
              <a:ahLst/>
              <a:cxnLst/>
              <a:rect l="l" t="t" r="r" b="b"/>
              <a:pathLst>
                <a:path w="1517650" h="1333500">
                  <a:moveTo>
                    <a:pt x="437769" y="0"/>
                  </a:moveTo>
                  <a:lnTo>
                    <a:pt x="0" y="0"/>
                  </a:lnTo>
                  <a:lnTo>
                    <a:pt x="0" y="1219085"/>
                  </a:lnTo>
                  <a:lnTo>
                    <a:pt x="1040510" y="1219085"/>
                  </a:lnTo>
                  <a:lnTo>
                    <a:pt x="1040510" y="1333500"/>
                  </a:lnTo>
                  <a:lnTo>
                    <a:pt x="1517522" y="1000125"/>
                  </a:lnTo>
                  <a:lnTo>
                    <a:pt x="1040510" y="666750"/>
                  </a:lnTo>
                  <a:lnTo>
                    <a:pt x="1040510" y="781177"/>
                  </a:lnTo>
                  <a:lnTo>
                    <a:pt x="437769" y="781177"/>
                  </a:lnTo>
                  <a:lnTo>
                    <a:pt x="437769" y="0"/>
                  </a:lnTo>
                  <a:close/>
                </a:path>
              </a:pathLst>
            </a:custGeom>
            <a:solidFill>
              <a:srgbClr val="EAED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506980" y="4523231"/>
              <a:ext cx="1517650" cy="1333500"/>
            </a:xfrm>
            <a:custGeom>
              <a:avLst/>
              <a:gdLst/>
              <a:ahLst/>
              <a:cxnLst/>
              <a:rect l="l" t="t" r="r" b="b"/>
              <a:pathLst>
                <a:path w="1517650" h="1333500">
                  <a:moveTo>
                    <a:pt x="437769" y="0"/>
                  </a:moveTo>
                  <a:lnTo>
                    <a:pt x="437769" y="781177"/>
                  </a:lnTo>
                  <a:lnTo>
                    <a:pt x="1040510" y="781177"/>
                  </a:lnTo>
                  <a:lnTo>
                    <a:pt x="1040510" y="666750"/>
                  </a:lnTo>
                  <a:lnTo>
                    <a:pt x="1517522" y="1000125"/>
                  </a:lnTo>
                  <a:lnTo>
                    <a:pt x="1040510" y="1333500"/>
                  </a:lnTo>
                  <a:lnTo>
                    <a:pt x="1040510" y="1219085"/>
                  </a:lnTo>
                  <a:lnTo>
                    <a:pt x="0" y="1219085"/>
                  </a:lnTo>
                  <a:lnTo>
                    <a:pt x="0" y="0"/>
                  </a:lnTo>
                  <a:lnTo>
                    <a:pt x="437769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246376" y="2953511"/>
              <a:ext cx="2243455" cy="1569720"/>
            </a:xfrm>
            <a:custGeom>
              <a:avLst/>
              <a:gdLst/>
              <a:ahLst/>
              <a:cxnLst/>
              <a:rect l="l" t="t" r="r" b="b"/>
              <a:pathLst>
                <a:path w="2243454" h="1569720">
                  <a:moveTo>
                    <a:pt x="1981581" y="0"/>
                  </a:moveTo>
                  <a:lnTo>
                    <a:pt x="261619" y="0"/>
                  </a:lnTo>
                  <a:lnTo>
                    <a:pt x="214630" y="4190"/>
                  </a:lnTo>
                  <a:lnTo>
                    <a:pt x="170306" y="16383"/>
                  </a:lnTo>
                  <a:lnTo>
                    <a:pt x="129540" y="35687"/>
                  </a:lnTo>
                  <a:lnTo>
                    <a:pt x="93091" y="61467"/>
                  </a:lnTo>
                  <a:lnTo>
                    <a:pt x="61468" y="93090"/>
                  </a:lnTo>
                  <a:lnTo>
                    <a:pt x="35687" y="129539"/>
                  </a:lnTo>
                  <a:lnTo>
                    <a:pt x="16382" y="170307"/>
                  </a:lnTo>
                  <a:lnTo>
                    <a:pt x="4191" y="214629"/>
                  </a:lnTo>
                  <a:lnTo>
                    <a:pt x="0" y="261620"/>
                  </a:lnTo>
                  <a:lnTo>
                    <a:pt x="0" y="1308100"/>
                  </a:lnTo>
                  <a:lnTo>
                    <a:pt x="4191" y="1355089"/>
                  </a:lnTo>
                  <a:lnTo>
                    <a:pt x="16382" y="1399413"/>
                  </a:lnTo>
                  <a:lnTo>
                    <a:pt x="35687" y="1440180"/>
                  </a:lnTo>
                  <a:lnTo>
                    <a:pt x="61468" y="1476629"/>
                  </a:lnTo>
                  <a:lnTo>
                    <a:pt x="93091" y="1508252"/>
                  </a:lnTo>
                  <a:lnTo>
                    <a:pt x="129540" y="1534033"/>
                  </a:lnTo>
                  <a:lnTo>
                    <a:pt x="170306" y="1553337"/>
                  </a:lnTo>
                  <a:lnTo>
                    <a:pt x="214630" y="1565529"/>
                  </a:lnTo>
                  <a:lnTo>
                    <a:pt x="261619" y="1569720"/>
                  </a:lnTo>
                  <a:lnTo>
                    <a:pt x="1981581" y="1569720"/>
                  </a:lnTo>
                  <a:lnTo>
                    <a:pt x="2028571" y="1565529"/>
                  </a:lnTo>
                  <a:lnTo>
                    <a:pt x="2072894" y="1553337"/>
                  </a:lnTo>
                  <a:lnTo>
                    <a:pt x="2113661" y="1534033"/>
                  </a:lnTo>
                  <a:lnTo>
                    <a:pt x="2150110" y="1508252"/>
                  </a:lnTo>
                  <a:lnTo>
                    <a:pt x="2181733" y="1476629"/>
                  </a:lnTo>
                  <a:lnTo>
                    <a:pt x="2207514" y="1440180"/>
                  </a:lnTo>
                  <a:lnTo>
                    <a:pt x="2226818" y="1399413"/>
                  </a:lnTo>
                  <a:lnTo>
                    <a:pt x="2239010" y="1355089"/>
                  </a:lnTo>
                  <a:lnTo>
                    <a:pt x="2243201" y="1308100"/>
                  </a:lnTo>
                  <a:lnTo>
                    <a:pt x="2243201" y="261620"/>
                  </a:lnTo>
                  <a:lnTo>
                    <a:pt x="2239010" y="214629"/>
                  </a:lnTo>
                  <a:lnTo>
                    <a:pt x="2226818" y="170307"/>
                  </a:lnTo>
                  <a:lnTo>
                    <a:pt x="2207514" y="129539"/>
                  </a:lnTo>
                  <a:lnTo>
                    <a:pt x="2181733" y="93090"/>
                  </a:lnTo>
                  <a:lnTo>
                    <a:pt x="2150110" y="61467"/>
                  </a:lnTo>
                  <a:lnTo>
                    <a:pt x="2113661" y="35687"/>
                  </a:lnTo>
                  <a:lnTo>
                    <a:pt x="2072894" y="16383"/>
                  </a:lnTo>
                  <a:lnTo>
                    <a:pt x="2028571" y="4190"/>
                  </a:lnTo>
                  <a:lnTo>
                    <a:pt x="1981581" y="0"/>
                  </a:lnTo>
                  <a:close/>
                </a:path>
              </a:pathLst>
            </a:custGeom>
            <a:solidFill>
              <a:srgbClr val="2EE8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46376" y="2953511"/>
              <a:ext cx="2243455" cy="1569720"/>
            </a:xfrm>
            <a:custGeom>
              <a:avLst/>
              <a:gdLst/>
              <a:ahLst/>
              <a:cxnLst/>
              <a:rect l="l" t="t" r="r" b="b"/>
              <a:pathLst>
                <a:path w="2243454" h="1569720">
                  <a:moveTo>
                    <a:pt x="0" y="261620"/>
                  </a:moveTo>
                  <a:lnTo>
                    <a:pt x="4191" y="214629"/>
                  </a:lnTo>
                  <a:lnTo>
                    <a:pt x="16382" y="170307"/>
                  </a:lnTo>
                  <a:lnTo>
                    <a:pt x="35687" y="129539"/>
                  </a:lnTo>
                  <a:lnTo>
                    <a:pt x="61468" y="93090"/>
                  </a:lnTo>
                  <a:lnTo>
                    <a:pt x="93091" y="61467"/>
                  </a:lnTo>
                  <a:lnTo>
                    <a:pt x="129540" y="35687"/>
                  </a:lnTo>
                  <a:lnTo>
                    <a:pt x="170306" y="16383"/>
                  </a:lnTo>
                  <a:lnTo>
                    <a:pt x="214630" y="4190"/>
                  </a:lnTo>
                  <a:lnTo>
                    <a:pt x="261619" y="0"/>
                  </a:lnTo>
                  <a:lnTo>
                    <a:pt x="1981581" y="0"/>
                  </a:lnTo>
                  <a:lnTo>
                    <a:pt x="2028571" y="4190"/>
                  </a:lnTo>
                  <a:lnTo>
                    <a:pt x="2072894" y="16383"/>
                  </a:lnTo>
                  <a:lnTo>
                    <a:pt x="2113661" y="35687"/>
                  </a:lnTo>
                  <a:lnTo>
                    <a:pt x="2150110" y="61467"/>
                  </a:lnTo>
                  <a:lnTo>
                    <a:pt x="2181733" y="93090"/>
                  </a:lnTo>
                  <a:lnTo>
                    <a:pt x="2207514" y="129539"/>
                  </a:lnTo>
                  <a:lnTo>
                    <a:pt x="2226818" y="170307"/>
                  </a:lnTo>
                  <a:lnTo>
                    <a:pt x="2239010" y="214629"/>
                  </a:lnTo>
                  <a:lnTo>
                    <a:pt x="2243201" y="261620"/>
                  </a:lnTo>
                  <a:lnTo>
                    <a:pt x="2243201" y="1308100"/>
                  </a:lnTo>
                  <a:lnTo>
                    <a:pt x="2239010" y="1355089"/>
                  </a:lnTo>
                  <a:lnTo>
                    <a:pt x="2226818" y="1399413"/>
                  </a:lnTo>
                  <a:lnTo>
                    <a:pt x="2207514" y="1440180"/>
                  </a:lnTo>
                  <a:lnTo>
                    <a:pt x="2181733" y="1476629"/>
                  </a:lnTo>
                  <a:lnTo>
                    <a:pt x="2150110" y="1508252"/>
                  </a:lnTo>
                  <a:lnTo>
                    <a:pt x="2113661" y="1534033"/>
                  </a:lnTo>
                  <a:lnTo>
                    <a:pt x="2072894" y="1553337"/>
                  </a:lnTo>
                  <a:lnTo>
                    <a:pt x="2028571" y="1565529"/>
                  </a:lnTo>
                  <a:lnTo>
                    <a:pt x="1981581" y="1569720"/>
                  </a:lnTo>
                  <a:lnTo>
                    <a:pt x="261619" y="1569720"/>
                  </a:lnTo>
                  <a:lnTo>
                    <a:pt x="214630" y="1565529"/>
                  </a:lnTo>
                  <a:lnTo>
                    <a:pt x="170306" y="1553337"/>
                  </a:lnTo>
                  <a:lnTo>
                    <a:pt x="129540" y="1534033"/>
                  </a:lnTo>
                  <a:lnTo>
                    <a:pt x="93091" y="1508252"/>
                  </a:lnTo>
                  <a:lnTo>
                    <a:pt x="61468" y="1476629"/>
                  </a:lnTo>
                  <a:lnTo>
                    <a:pt x="35687" y="1440180"/>
                  </a:lnTo>
                  <a:lnTo>
                    <a:pt x="16382" y="1399413"/>
                  </a:lnTo>
                  <a:lnTo>
                    <a:pt x="4191" y="1355089"/>
                  </a:lnTo>
                  <a:lnTo>
                    <a:pt x="0" y="1308100"/>
                  </a:lnTo>
                  <a:lnTo>
                    <a:pt x="0" y="2616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811272" y="3540378"/>
            <a:ext cx="11074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latin typeface="Times New Roman"/>
                <a:cs typeface="Times New Roman"/>
              </a:rPr>
              <a:t>Уровень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099305" y="4711953"/>
            <a:ext cx="2257425" cy="1582420"/>
            <a:chOff x="4099305" y="4711953"/>
            <a:chExt cx="2257425" cy="1582420"/>
          </a:xfrm>
        </p:grpSpPr>
        <p:sp>
          <p:nvSpPr>
            <p:cNvPr id="18" name="object 18" descr=""/>
            <p:cNvSpPr/>
            <p:nvPr/>
          </p:nvSpPr>
          <p:spPr>
            <a:xfrm>
              <a:off x="4105655" y="4718303"/>
              <a:ext cx="2244725" cy="1569720"/>
            </a:xfrm>
            <a:custGeom>
              <a:avLst/>
              <a:gdLst/>
              <a:ahLst/>
              <a:cxnLst/>
              <a:rect l="l" t="t" r="r" b="b"/>
              <a:pathLst>
                <a:path w="2244725" h="1569720">
                  <a:moveTo>
                    <a:pt x="1982724" y="0"/>
                  </a:moveTo>
                  <a:lnTo>
                    <a:pt x="261620" y="0"/>
                  </a:lnTo>
                  <a:lnTo>
                    <a:pt x="214503" y="4191"/>
                  </a:lnTo>
                  <a:lnTo>
                    <a:pt x="170307" y="16383"/>
                  </a:lnTo>
                  <a:lnTo>
                    <a:pt x="129540" y="35687"/>
                  </a:lnTo>
                  <a:lnTo>
                    <a:pt x="92964" y="61468"/>
                  </a:lnTo>
                  <a:lnTo>
                    <a:pt x="61468" y="93091"/>
                  </a:lnTo>
                  <a:lnTo>
                    <a:pt x="35687" y="129540"/>
                  </a:lnTo>
                  <a:lnTo>
                    <a:pt x="16383" y="170307"/>
                  </a:lnTo>
                  <a:lnTo>
                    <a:pt x="4191" y="214630"/>
                  </a:lnTo>
                  <a:lnTo>
                    <a:pt x="0" y="261620"/>
                  </a:lnTo>
                  <a:lnTo>
                    <a:pt x="0" y="1308049"/>
                  </a:lnTo>
                  <a:lnTo>
                    <a:pt x="4191" y="1355077"/>
                  </a:lnTo>
                  <a:lnTo>
                    <a:pt x="16383" y="1399349"/>
                  </a:lnTo>
                  <a:lnTo>
                    <a:pt x="35687" y="1440116"/>
                  </a:lnTo>
                  <a:lnTo>
                    <a:pt x="61468" y="1476641"/>
                  </a:lnTo>
                  <a:lnTo>
                    <a:pt x="92964" y="1508175"/>
                  </a:lnTo>
                  <a:lnTo>
                    <a:pt x="129540" y="1533994"/>
                  </a:lnTo>
                  <a:lnTo>
                    <a:pt x="170307" y="1553349"/>
                  </a:lnTo>
                  <a:lnTo>
                    <a:pt x="214503" y="1565503"/>
                  </a:lnTo>
                  <a:lnTo>
                    <a:pt x="261620" y="1569720"/>
                  </a:lnTo>
                  <a:lnTo>
                    <a:pt x="1982724" y="1569720"/>
                  </a:lnTo>
                  <a:lnTo>
                    <a:pt x="2029841" y="1565503"/>
                  </a:lnTo>
                  <a:lnTo>
                    <a:pt x="2074037" y="1553349"/>
                  </a:lnTo>
                  <a:lnTo>
                    <a:pt x="2114804" y="1533994"/>
                  </a:lnTo>
                  <a:lnTo>
                    <a:pt x="2151380" y="1508175"/>
                  </a:lnTo>
                  <a:lnTo>
                    <a:pt x="2182876" y="1476641"/>
                  </a:lnTo>
                  <a:lnTo>
                    <a:pt x="2208657" y="1440116"/>
                  </a:lnTo>
                  <a:lnTo>
                    <a:pt x="2227961" y="1399349"/>
                  </a:lnTo>
                  <a:lnTo>
                    <a:pt x="2240153" y="1355077"/>
                  </a:lnTo>
                  <a:lnTo>
                    <a:pt x="2244344" y="1308049"/>
                  </a:lnTo>
                  <a:lnTo>
                    <a:pt x="2244344" y="261620"/>
                  </a:lnTo>
                  <a:lnTo>
                    <a:pt x="2240153" y="214630"/>
                  </a:lnTo>
                  <a:lnTo>
                    <a:pt x="2227961" y="170307"/>
                  </a:lnTo>
                  <a:lnTo>
                    <a:pt x="2208657" y="129540"/>
                  </a:lnTo>
                  <a:lnTo>
                    <a:pt x="2182876" y="93091"/>
                  </a:lnTo>
                  <a:lnTo>
                    <a:pt x="2151380" y="61468"/>
                  </a:lnTo>
                  <a:lnTo>
                    <a:pt x="2114804" y="35687"/>
                  </a:lnTo>
                  <a:lnTo>
                    <a:pt x="2074037" y="16383"/>
                  </a:lnTo>
                  <a:lnTo>
                    <a:pt x="2029841" y="4191"/>
                  </a:lnTo>
                  <a:lnTo>
                    <a:pt x="1982724" y="0"/>
                  </a:lnTo>
                  <a:close/>
                </a:path>
              </a:pathLst>
            </a:custGeom>
            <a:solidFill>
              <a:srgbClr val="5B9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105655" y="4718303"/>
              <a:ext cx="2244725" cy="1569720"/>
            </a:xfrm>
            <a:custGeom>
              <a:avLst/>
              <a:gdLst/>
              <a:ahLst/>
              <a:cxnLst/>
              <a:rect l="l" t="t" r="r" b="b"/>
              <a:pathLst>
                <a:path w="2244725" h="1569720">
                  <a:moveTo>
                    <a:pt x="0" y="261620"/>
                  </a:moveTo>
                  <a:lnTo>
                    <a:pt x="4191" y="214630"/>
                  </a:lnTo>
                  <a:lnTo>
                    <a:pt x="16383" y="170307"/>
                  </a:lnTo>
                  <a:lnTo>
                    <a:pt x="35687" y="129540"/>
                  </a:lnTo>
                  <a:lnTo>
                    <a:pt x="61468" y="93091"/>
                  </a:lnTo>
                  <a:lnTo>
                    <a:pt x="92964" y="61468"/>
                  </a:lnTo>
                  <a:lnTo>
                    <a:pt x="129540" y="35687"/>
                  </a:lnTo>
                  <a:lnTo>
                    <a:pt x="170307" y="16383"/>
                  </a:lnTo>
                  <a:lnTo>
                    <a:pt x="214503" y="4191"/>
                  </a:lnTo>
                  <a:lnTo>
                    <a:pt x="261620" y="0"/>
                  </a:lnTo>
                  <a:lnTo>
                    <a:pt x="1982724" y="0"/>
                  </a:lnTo>
                  <a:lnTo>
                    <a:pt x="2029841" y="4191"/>
                  </a:lnTo>
                  <a:lnTo>
                    <a:pt x="2074037" y="16383"/>
                  </a:lnTo>
                  <a:lnTo>
                    <a:pt x="2114804" y="35687"/>
                  </a:lnTo>
                  <a:lnTo>
                    <a:pt x="2151380" y="61468"/>
                  </a:lnTo>
                  <a:lnTo>
                    <a:pt x="2182876" y="93091"/>
                  </a:lnTo>
                  <a:lnTo>
                    <a:pt x="2208657" y="129540"/>
                  </a:lnTo>
                  <a:lnTo>
                    <a:pt x="2227961" y="170307"/>
                  </a:lnTo>
                  <a:lnTo>
                    <a:pt x="2240153" y="214630"/>
                  </a:lnTo>
                  <a:lnTo>
                    <a:pt x="2244344" y="261620"/>
                  </a:lnTo>
                  <a:lnTo>
                    <a:pt x="2244344" y="1308049"/>
                  </a:lnTo>
                  <a:lnTo>
                    <a:pt x="2240153" y="1355077"/>
                  </a:lnTo>
                  <a:lnTo>
                    <a:pt x="2227961" y="1399349"/>
                  </a:lnTo>
                  <a:lnTo>
                    <a:pt x="2208657" y="1440116"/>
                  </a:lnTo>
                  <a:lnTo>
                    <a:pt x="2182876" y="1476641"/>
                  </a:lnTo>
                  <a:lnTo>
                    <a:pt x="2151380" y="1508175"/>
                  </a:lnTo>
                  <a:lnTo>
                    <a:pt x="2114804" y="1533994"/>
                  </a:lnTo>
                  <a:lnTo>
                    <a:pt x="2074037" y="1553349"/>
                  </a:lnTo>
                  <a:lnTo>
                    <a:pt x="2029841" y="1565503"/>
                  </a:lnTo>
                  <a:lnTo>
                    <a:pt x="1982724" y="1569720"/>
                  </a:lnTo>
                  <a:lnTo>
                    <a:pt x="261620" y="1569720"/>
                  </a:lnTo>
                  <a:lnTo>
                    <a:pt x="214503" y="1565503"/>
                  </a:lnTo>
                  <a:lnTo>
                    <a:pt x="170307" y="1553349"/>
                  </a:lnTo>
                  <a:lnTo>
                    <a:pt x="129540" y="1533994"/>
                  </a:lnTo>
                  <a:lnTo>
                    <a:pt x="92964" y="1508175"/>
                  </a:lnTo>
                  <a:lnTo>
                    <a:pt x="61468" y="1476641"/>
                  </a:lnTo>
                  <a:lnTo>
                    <a:pt x="35687" y="1440116"/>
                  </a:lnTo>
                  <a:lnTo>
                    <a:pt x="16383" y="1399349"/>
                  </a:lnTo>
                  <a:lnTo>
                    <a:pt x="4191" y="1355077"/>
                  </a:lnTo>
                  <a:lnTo>
                    <a:pt x="0" y="1308049"/>
                  </a:lnTo>
                  <a:lnTo>
                    <a:pt x="0" y="2616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672329" y="5304866"/>
            <a:ext cx="11074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latin typeface="Times New Roman"/>
                <a:cs typeface="Times New Roman"/>
              </a:rPr>
              <a:t>Уровень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63639" y="5408167"/>
            <a:ext cx="44367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90%</a:t>
            </a:r>
            <a:r>
              <a:rPr dirty="0" sz="1800" spc="3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специалистов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находятся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на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первых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двух </a:t>
            </a:r>
            <a:r>
              <a:rPr dirty="0" sz="1800" spc="-10">
                <a:latin typeface="Times New Roman"/>
                <a:cs typeface="Times New Roman"/>
              </a:rPr>
              <a:t>уровнях.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283714" y="242138"/>
            <a:ext cx="60394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Как</a:t>
            </a:r>
            <a:r>
              <a:rPr dirty="0" sz="1800" spc="-1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можно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презентовать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продукты?</a:t>
            </a:r>
            <a:r>
              <a:rPr dirty="0" sz="1800" spc="-7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Уровни</a:t>
            </a:r>
            <a:r>
              <a:rPr dirty="0" sz="1800" spc="-6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презентации.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3116" y="6210298"/>
            <a:ext cx="1738883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44" y="1453896"/>
              <a:ext cx="2487168" cy="97993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99644" y="1453896"/>
              <a:ext cx="2487295" cy="979805"/>
            </a:xfrm>
            <a:custGeom>
              <a:avLst/>
              <a:gdLst/>
              <a:ahLst/>
              <a:cxnLst/>
              <a:rect l="l" t="t" r="r" b="b"/>
              <a:pathLst>
                <a:path w="2487295" h="979805">
                  <a:moveTo>
                    <a:pt x="0" y="163194"/>
                  </a:moveTo>
                  <a:lnTo>
                    <a:pt x="5829" y="119887"/>
                  </a:lnTo>
                  <a:lnTo>
                    <a:pt x="22301" y="80899"/>
                  </a:lnTo>
                  <a:lnTo>
                    <a:pt x="47828" y="47878"/>
                  </a:lnTo>
                  <a:lnTo>
                    <a:pt x="80886" y="22351"/>
                  </a:lnTo>
                  <a:lnTo>
                    <a:pt x="119900" y="5841"/>
                  </a:lnTo>
                  <a:lnTo>
                    <a:pt x="163309" y="0"/>
                  </a:lnTo>
                  <a:lnTo>
                    <a:pt x="2323719" y="0"/>
                  </a:lnTo>
                  <a:lnTo>
                    <a:pt x="2367153" y="5841"/>
                  </a:lnTo>
                  <a:lnTo>
                    <a:pt x="2406142" y="22351"/>
                  </a:lnTo>
                  <a:lnTo>
                    <a:pt x="2439162" y="47878"/>
                  </a:lnTo>
                  <a:lnTo>
                    <a:pt x="2464689" y="80899"/>
                  </a:lnTo>
                  <a:lnTo>
                    <a:pt x="2481199" y="119887"/>
                  </a:lnTo>
                  <a:lnTo>
                    <a:pt x="2487041" y="163194"/>
                  </a:lnTo>
                  <a:lnTo>
                    <a:pt x="2487041" y="816228"/>
                  </a:lnTo>
                  <a:lnTo>
                    <a:pt x="2481199" y="859536"/>
                  </a:lnTo>
                  <a:lnTo>
                    <a:pt x="2464689" y="898525"/>
                  </a:lnTo>
                  <a:lnTo>
                    <a:pt x="2439162" y="931544"/>
                  </a:lnTo>
                  <a:lnTo>
                    <a:pt x="2406142" y="957071"/>
                  </a:lnTo>
                  <a:lnTo>
                    <a:pt x="2367153" y="973581"/>
                  </a:lnTo>
                  <a:lnTo>
                    <a:pt x="2323719" y="979424"/>
                  </a:lnTo>
                  <a:lnTo>
                    <a:pt x="163309" y="979424"/>
                  </a:lnTo>
                  <a:lnTo>
                    <a:pt x="119900" y="973581"/>
                  </a:lnTo>
                  <a:lnTo>
                    <a:pt x="80886" y="957071"/>
                  </a:lnTo>
                  <a:lnTo>
                    <a:pt x="47828" y="931544"/>
                  </a:lnTo>
                  <a:lnTo>
                    <a:pt x="22301" y="898525"/>
                  </a:lnTo>
                  <a:lnTo>
                    <a:pt x="5829" y="859536"/>
                  </a:lnTo>
                  <a:lnTo>
                    <a:pt x="0" y="816228"/>
                  </a:lnTo>
                  <a:lnTo>
                    <a:pt x="0" y="163194"/>
                  </a:lnTo>
                  <a:close/>
                </a:path>
              </a:pathLst>
            </a:custGeom>
            <a:ln w="6096">
              <a:solidFill>
                <a:srgbClr val="6E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41019" y="1779270"/>
            <a:ext cx="996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Times New Roman"/>
                <a:cs typeface="Times New Roman"/>
              </a:rPr>
              <a:t>Уровень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7995" y="2742133"/>
            <a:ext cx="2113915" cy="754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Презентации</a:t>
            </a:r>
            <a:r>
              <a:rPr dirty="0" sz="1600" spc="-1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«свойства-</a:t>
            </a:r>
            <a:endParaRPr sz="1600">
              <a:latin typeface="Times New Roman"/>
              <a:cs typeface="Times New Roman"/>
            </a:endParaRPr>
          </a:p>
          <a:p>
            <a:pPr marL="12700" marR="532130">
              <a:lnSpc>
                <a:spcPts val="1900"/>
              </a:lnSpc>
              <a:spcBef>
                <a:spcPts val="85"/>
              </a:spcBef>
            </a:pPr>
            <a:r>
              <a:rPr dirty="0" sz="1600" spc="-25">
                <a:latin typeface="Times New Roman"/>
                <a:cs typeface="Times New Roman"/>
              </a:rPr>
              <a:t>выгоды-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эмоции» </a:t>
            </a:r>
            <a:r>
              <a:rPr dirty="0" sz="1600">
                <a:latin typeface="Times New Roman"/>
                <a:cs typeface="Times New Roman"/>
              </a:rPr>
              <a:t>(высший</a:t>
            </a:r>
            <a:r>
              <a:rPr dirty="0" sz="1600" spc="-8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уровень)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4028" y="1440180"/>
            <a:ext cx="2959607" cy="30876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930777" y="4550155"/>
            <a:ext cx="33458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Вы</a:t>
            </a:r>
            <a:r>
              <a:rPr dirty="0" sz="1600" spc="-9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не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просто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перечисляете </a:t>
            </a:r>
            <a:r>
              <a:rPr dirty="0" sz="1600">
                <a:latin typeface="Times New Roman"/>
                <a:cs typeface="Times New Roman"/>
              </a:rPr>
              <a:t>свойства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 spc="-50">
                <a:latin typeface="Times New Roman"/>
                <a:cs typeface="Times New Roman"/>
              </a:rPr>
              <a:t>и </a:t>
            </a:r>
            <a:r>
              <a:rPr dirty="0" sz="1600" spc="-10">
                <a:latin typeface="Times New Roman"/>
                <a:cs typeface="Times New Roman"/>
              </a:rPr>
              <a:t>характеристики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продукта,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разбавляя </a:t>
            </a:r>
            <a:r>
              <a:rPr dirty="0" sz="1600">
                <a:latin typeface="Times New Roman"/>
                <a:cs typeface="Times New Roman"/>
              </a:rPr>
              <a:t>их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выгодами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Вы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даете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клиенту </a:t>
            </a:r>
            <a:r>
              <a:rPr dirty="0" sz="1600">
                <a:latin typeface="Times New Roman"/>
                <a:cs typeface="Times New Roman"/>
              </a:rPr>
              <a:t>эмоции.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«Логическое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надо</a:t>
            </a:r>
            <a:r>
              <a:rPr dirty="0" sz="1600" spc="-50">
                <a:latin typeface="Times New Roman"/>
                <a:cs typeface="Times New Roman"/>
              </a:rPr>
              <a:t> »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Times New Roman"/>
                <a:cs typeface="Times New Roman"/>
              </a:rPr>
              <a:t>заменяется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на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«горячее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хочу»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74320" y="2578607"/>
            <a:ext cx="11917680" cy="4262755"/>
            <a:chOff x="274320" y="2578607"/>
            <a:chExt cx="11917680" cy="426275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20" y="3703319"/>
              <a:ext cx="2464308" cy="28437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0839" y="3049523"/>
              <a:ext cx="1437131" cy="15255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7824" y="2578607"/>
              <a:ext cx="2057400" cy="22509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048" y="6150862"/>
              <a:ext cx="1901951" cy="69037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913621" y="5296915"/>
            <a:ext cx="24536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Эмоции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заставляют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клиента </a:t>
            </a:r>
            <a:r>
              <a:rPr dirty="0" sz="1600" spc="-20">
                <a:latin typeface="Times New Roman"/>
                <a:cs typeface="Times New Roman"/>
              </a:rPr>
              <a:t>действовать</a:t>
            </a:r>
            <a:r>
              <a:rPr dirty="0" sz="1600" spc="-10">
                <a:latin typeface="Times New Roman"/>
                <a:cs typeface="Times New Roman"/>
              </a:rPr>
              <a:t> быстро.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040" rIns="0" bIns="0" rtlCol="0" vert="horz">
            <a:spAutoFit/>
          </a:bodyPr>
          <a:lstStyle/>
          <a:p>
            <a:pPr marL="100711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Как</a:t>
            </a:r>
            <a:r>
              <a:rPr dirty="0" sz="1800" spc="-114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можно</a:t>
            </a:r>
            <a:r>
              <a:rPr dirty="0" sz="1800" spc="-9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презентовать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продукты?</a:t>
            </a:r>
            <a:r>
              <a:rPr dirty="0" sz="1800" spc="-9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Уровни</a:t>
            </a:r>
            <a:r>
              <a:rPr dirty="0" sz="1800" spc="-8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презентации.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5103" y="1808988"/>
              <a:ext cx="3646932" cy="36042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5811"/>
              <a:ext cx="4978908" cy="27233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8414" y="182702"/>
            <a:ext cx="7511415" cy="1289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 b="1">
                <a:latin typeface="Tahoma"/>
                <a:cs typeface="Tahoma"/>
              </a:rPr>
              <a:t>Прежде</a:t>
            </a:r>
            <a:r>
              <a:rPr dirty="0" sz="4100" spc="-70" b="1">
                <a:latin typeface="Tahoma"/>
                <a:cs typeface="Tahoma"/>
              </a:rPr>
              <a:t> </a:t>
            </a:r>
            <a:r>
              <a:rPr dirty="0" sz="4100" b="1">
                <a:latin typeface="Tahoma"/>
                <a:cs typeface="Tahoma"/>
              </a:rPr>
              <a:t>чем</a:t>
            </a:r>
            <a:r>
              <a:rPr dirty="0" sz="4100" spc="-80" b="1">
                <a:latin typeface="Tahoma"/>
                <a:cs typeface="Tahoma"/>
              </a:rPr>
              <a:t> </a:t>
            </a:r>
            <a:r>
              <a:rPr dirty="0" sz="4100" b="1">
                <a:latin typeface="Tahoma"/>
                <a:cs typeface="Tahoma"/>
              </a:rPr>
              <a:t>продавать</a:t>
            </a:r>
            <a:r>
              <a:rPr dirty="0" sz="4100" spc="-90" b="1">
                <a:latin typeface="Tahoma"/>
                <a:cs typeface="Tahoma"/>
              </a:rPr>
              <a:t> </a:t>
            </a:r>
            <a:r>
              <a:rPr dirty="0" sz="4100" spc="-295" b="1">
                <a:latin typeface="Tahoma"/>
                <a:cs typeface="Tahoma"/>
              </a:rPr>
              <a:t>Litro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b="1">
                <a:latin typeface="Tahoma"/>
                <a:cs typeface="Tahoma"/>
              </a:rPr>
              <a:t>Забудьте</a:t>
            </a:r>
            <a:r>
              <a:rPr dirty="0" sz="4100" spc="15" b="1">
                <a:latin typeface="Tahoma"/>
                <a:cs typeface="Tahoma"/>
              </a:rPr>
              <a:t> </a:t>
            </a:r>
            <a:r>
              <a:rPr dirty="0" sz="4100" b="1">
                <a:latin typeface="Tahoma"/>
                <a:cs typeface="Tahoma"/>
              </a:rPr>
              <a:t>эти</a:t>
            </a:r>
            <a:r>
              <a:rPr dirty="0" sz="4100" spc="50" b="1">
                <a:latin typeface="Tahoma"/>
                <a:cs typeface="Tahoma"/>
              </a:rPr>
              <a:t> </a:t>
            </a:r>
            <a:r>
              <a:rPr dirty="0" sz="4100" spc="-10" b="1">
                <a:latin typeface="Tahoma"/>
                <a:cs typeface="Tahoma"/>
              </a:rPr>
              <a:t>слова: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3134" y="3108705"/>
            <a:ext cx="1989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Verdana"/>
                <a:cs typeface="Verdana"/>
              </a:rPr>
              <a:t>ДОП</a:t>
            </a:r>
            <a:r>
              <a:rPr dirty="0" sz="2400" spc="-204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УСЛУГА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767830" y="3015741"/>
            <a:ext cx="1240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Verdana"/>
                <a:cs typeface="Verdana"/>
              </a:rPr>
              <a:t>ДОБАВИТЬ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04" y="143255"/>
            <a:ext cx="1333500" cy="577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414" y="132029"/>
            <a:ext cx="6904990" cy="128270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dirty="0" sz="4100" spc="-30" b="1">
                <a:latin typeface="Tahoma"/>
                <a:cs typeface="Tahoma"/>
              </a:rPr>
              <a:t>ПРОДАВАТЬ</a:t>
            </a:r>
            <a:r>
              <a:rPr dirty="0" sz="4100" spc="-229" b="1">
                <a:latin typeface="Tahoma"/>
                <a:cs typeface="Tahoma"/>
              </a:rPr>
              <a:t> </a:t>
            </a:r>
            <a:r>
              <a:rPr dirty="0" sz="4100" spc="-515" b="1">
                <a:latin typeface="Tahoma"/>
                <a:cs typeface="Tahoma"/>
              </a:rPr>
              <a:t>L</a:t>
            </a:r>
            <a:r>
              <a:rPr dirty="0" sz="4100" spc="-535" b="1">
                <a:latin typeface="Tahoma"/>
                <a:cs typeface="Tahoma"/>
              </a:rPr>
              <a:t>I</a:t>
            </a:r>
            <a:r>
              <a:rPr dirty="0" sz="4100" spc="-525" b="1">
                <a:latin typeface="Tahoma"/>
                <a:cs typeface="Tahoma"/>
              </a:rPr>
              <a:t>T</a:t>
            </a:r>
            <a:r>
              <a:rPr dirty="0" sz="4100" spc="-520" b="1">
                <a:latin typeface="Tahoma"/>
                <a:cs typeface="Tahoma"/>
              </a:rPr>
              <a:t>R</a:t>
            </a:r>
            <a:r>
              <a:rPr dirty="0" sz="4100" spc="-10" b="1">
                <a:latin typeface="Tahoma"/>
                <a:cs typeface="Tahoma"/>
              </a:rPr>
              <a:t>O</a:t>
            </a:r>
            <a:r>
              <a:rPr dirty="0" sz="4100" spc="-495" b="1">
                <a:latin typeface="Tahoma"/>
                <a:cs typeface="Tahoma"/>
              </a:rPr>
              <a:t> </a:t>
            </a:r>
            <a:r>
              <a:rPr dirty="0" sz="4100" spc="-105" b="1">
                <a:latin typeface="Tahoma"/>
                <a:cs typeface="Tahoma"/>
              </a:rPr>
              <a:t>НУЖНО </a:t>
            </a:r>
            <a:r>
              <a:rPr dirty="0" sz="4100" spc="-10" b="1">
                <a:latin typeface="Tahoma"/>
                <a:cs typeface="Tahoma"/>
              </a:rPr>
              <a:t>КОМАНДОЙ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48690" y="2617165"/>
            <a:ext cx="3392804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352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Менеджер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ОПА: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Динара, </a:t>
            </a:r>
            <a:r>
              <a:rPr dirty="0" sz="1800" spc="-65">
                <a:latin typeface="Verdana"/>
                <a:cs typeface="Verdana"/>
              </a:rPr>
              <a:t>обязательно</a:t>
            </a:r>
            <a:r>
              <a:rPr dirty="0" sz="1800" spc="-105">
                <a:latin typeface="Verdana"/>
                <a:cs typeface="Verdana"/>
              </a:rPr>
              <a:t> уточните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у </a:t>
            </a:r>
            <a:r>
              <a:rPr dirty="0" sz="1800">
                <a:latin typeface="Verdana"/>
                <a:cs typeface="Verdana"/>
              </a:rPr>
              <a:t>менеджера</a:t>
            </a:r>
            <a:r>
              <a:rPr dirty="0" sz="1800" spc="42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финсервиса </a:t>
            </a:r>
            <a:r>
              <a:rPr dirty="0" sz="1800">
                <a:latin typeface="Verdana"/>
                <a:cs typeface="Verdana"/>
              </a:rPr>
              <a:t>про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услугу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литро,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это </a:t>
            </a:r>
            <a:r>
              <a:rPr dirty="0" sz="1800" spc="-10">
                <a:latin typeface="Verdana"/>
                <a:cs typeface="Verdana"/>
              </a:rPr>
              <a:t>безлимит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на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тех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помощь,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у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45">
                <a:latin typeface="Verdana"/>
                <a:cs typeface="Verdana"/>
              </a:rPr>
              <a:t>нас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все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клиенты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берут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сразу</a:t>
            </a:r>
            <a:r>
              <a:rPr dirty="0" sz="1800">
                <a:latin typeface="Verdana"/>
                <a:cs typeface="Verdana"/>
              </a:rPr>
              <a:t> и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40">
                <a:latin typeface="Verdana"/>
                <a:cs typeface="Verdana"/>
              </a:rPr>
              <a:t>н</a:t>
            </a:r>
            <a:r>
              <a:rPr dirty="0" sz="1800">
                <a:latin typeface="Verdana"/>
                <a:cs typeface="Verdana"/>
              </a:rPr>
              <a:t>а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5</a:t>
            </a:r>
            <a:r>
              <a:rPr dirty="0" sz="1800" spc="-27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лет</a:t>
            </a:r>
            <a:r>
              <a:rPr dirty="0" sz="1800" spc="-1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и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более.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Пусть</a:t>
            </a:r>
            <a:r>
              <a:rPr dirty="0" sz="1800" spc="-185">
                <a:latin typeface="Verdana"/>
                <a:cs typeface="Verdana"/>
              </a:rPr>
              <a:t> </a:t>
            </a:r>
            <a:r>
              <a:rPr dirty="0" sz="1800" spc="25">
                <a:latin typeface="Verdana"/>
                <a:cs typeface="Verdana"/>
              </a:rPr>
              <a:t>она</a:t>
            </a:r>
            <a:r>
              <a:rPr dirty="0" sz="1800">
                <a:latin typeface="Verdana"/>
                <a:cs typeface="Verdana"/>
              </a:rPr>
              <a:t> </a:t>
            </a:r>
            <a:r>
              <a:rPr dirty="0" sz="1800" spc="35">
                <a:latin typeface="Verdana"/>
                <a:cs typeface="Verdana"/>
              </a:rPr>
              <a:t>вам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20">
                <a:latin typeface="Verdana"/>
                <a:cs typeface="Verdana"/>
              </a:rPr>
              <a:t>расскажет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15076" y="3015741"/>
            <a:ext cx="585914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Менеджер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ФС: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Динара,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у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нас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есть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безлимитные </a:t>
            </a:r>
            <a:r>
              <a:rPr dirty="0" sz="1800" spc="-75">
                <a:latin typeface="Verdana"/>
                <a:cs typeface="Verdana"/>
              </a:rPr>
              <a:t>карточки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на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любую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тех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помощь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на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дороге, </a:t>
            </a:r>
            <a:r>
              <a:rPr dirty="0" sz="1800" spc="-30">
                <a:latin typeface="Verdana"/>
                <a:cs typeface="Verdana"/>
              </a:rPr>
              <a:t>благодаря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которой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30">
                <a:latin typeface="Verdana"/>
                <a:cs typeface="Verdana"/>
              </a:rPr>
              <a:t>вы</a:t>
            </a:r>
            <a:r>
              <a:rPr dirty="0" sz="1800" spc="-320">
                <a:latin typeface="Verdana"/>
                <a:cs typeface="Verdana"/>
              </a:rPr>
              <a:t> </a:t>
            </a:r>
            <a:r>
              <a:rPr dirty="0" sz="1800" spc="45">
                <a:latin typeface="Verdana"/>
                <a:cs typeface="Verdana"/>
              </a:rPr>
              <a:t>сможете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в</a:t>
            </a:r>
            <a:r>
              <a:rPr dirty="0" sz="1800" spc="-34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любой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ситуации </a:t>
            </a:r>
            <a:r>
              <a:rPr dirty="0" sz="1800" spc="-55">
                <a:latin typeface="Verdana"/>
                <a:cs typeface="Verdana"/>
              </a:rPr>
              <a:t>как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05">
                <a:latin typeface="Verdana"/>
                <a:cs typeface="Verdana"/>
              </a:rPr>
              <a:t>дтп,</a:t>
            </a:r>
            <a:r>
              <a:rPr dirty="0" sz="1800" spc="-1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сел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аккумулятор,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замерзла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70">
                <a:latin typeface="Verdana"/>
                <a:cs typeface="Verdana"/>
              </a:rPr>
              <a:t>машина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или </a:t>
            </a:r>
            <a:r>
              <a:rPr dirty="0" sz="1800">
                <a:latin typeface="Verdana"/>
                <a:cs typeface="Verdana"/>
              </a:rPr>
              <a:t>банально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закончился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бензин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60">
                <a:latin typeface="Verdana"/>
                <a:cs typeface="Verdana"/>
              </a:rPr>
              <a:t>вызвать</a:t>
            </a:r>
            <a:r>
              <a:rPr dirty="0" sz="1800" spc="-229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Литро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и </a:t>
            </a:r>
            <a:r>
              <a:rPr dirty="0" sz="1800" spc="-35">
                <a:latin typeface="Verdana"/>
                <a:cs typeface="Verdana"/>
              </a:rPr>
              <a:t>решить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свой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вопрос.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Обычно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наши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клиенты </a:t>
            </a:r>
            <a:r>
              <a:rPr dirty="0" sz="1800">
                <a:latin typeface="Verdana"/>
                <a:cs typeface="Verdana"/>
              </a:rPr>
              <a:t>оформляют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ее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в</a:t>
            </a:r>
            <a:r>
              <a:rPr dirty="0" sz="1800" spc="-290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кредит,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но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можно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и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наличкой.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Вы </a:t>
            </a:r>
            <a:r>
              <a:rPr dirty="0" sz="1800" spc="-55">
                <a:latin typeface="Verdana"/>
                <a:cs typeface="Verdana"/>
              </a:rPr>
              <a:t>как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хотите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оформить?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143255"/>
            <a:ext cx="1333500" cy="577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18459"/>
            <a:ext cx="3188208" cy="39395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782" y="48590"/>
            <a:ext cx="808672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Почему</a:t>
            </a:r>
            <a:r>
              <a:rPr dirty="0" sz="3200" spc="-50"/>
              <a:t> </a:t>
            </a:r>
            <a:r>
              <a:rPr dirty="0" sz="3200"/>
              <a:t>важно</a:t>
            </a:r>
            <a:r>
              <a:rPr dirty="0" sz="3200" spc="-45"/>
              <a:t> </a:t>
            </a:r>
            <a:r>
              <a:rPr dirty="0" sz="3200"/>
              <a:t>идти</a:t>
            </a:r>
            <a:r>
              <a:rPr dirty="0" sz="3200" spc="-60"/>
              <a:t> </a:t>
            </a:r>
            <a:r>
              <a:rPr dirty="0" sz="3200"/>
              <a:t>по</a:t>
            </a:r>
            <a:r>
              <a:rPr dirty="0" sz="3200" spc="-30"/>
              <a:t> </a:t>
            </a:r>
            <a:r>
              <a:rPr dirty="0" sz="3200"/>
              <a:t>шагам</a:t>
            </a:r>
            <a:r>
              <a:rPr dirty="0" sz="3200" spc="-75"/>
              <a:t> </a:t>
            </a:r>
            <a:r>
              <a:rPr dirty="0" sz="3200"/>
              <a:t>и</a:t>
            </a:r>
            <a:r>
              <a:rPr dirty="0" sz="3200" spc="-35"/>
              <a:t> </a:t>
            </a:r>
            <a:r>
              <a:rPr dirty="0" sz="3200"/>
              <a:t>скриптам,</a:t>
            </a:r>
            <a:r>
              <a:rPr dirty="0" sz="3200" spc="-80"/>
              <a:t> </a:t>
            </a:r>
            <a:r>
              <a:rPr dirty="0" sz="3200"/>
              <a:t>а</a:t>
            </a:r>
            <a:r>
              <a:rPr dirty="0" sz="3200" spc="-30"/>
              <a:t> </a:t>
            </a:r>
            <a:r>
              <a:rPr dirty="0" sz="3200" spc="-25"/>
              <a:t>не </a:t>
            </a:r>
            <a:r>
              <a:rPr dirty="0" sz="3200"/>
              <a:t>придумывать</a:t>
            </a:r>
            <a:r>
              <a:rPr dirty="0" sz="3200" spc="-105"/>
              <a:t> </a:t>
            </a:r>
            <a:r>
              <a:rPr dirty="0" sz="3200" spc="-10"/>
              <a:t>велосипед?</a:t>
            </a:r>
            <a:endParaRPr sz="3200"/>
          </a:p>
        </p:txBody>
      </p:sp>
      <p:grpSp>
        <p:nvGrpSpPr>
          <p:cNvPr id="4" name="object 4" descr=""/>
          <p:cNvGrpSpPr/>
          <p:nvPr/>
        </p:nvGrpSpPr>
        <p:grpSpPr>
          <a:xfrm>
            <a:off x="225552" y="239267"/>
            <a:ext cx="1877695" cy="6080760"/>
            <a:chOff x="225552" y="239267"/>
            <a:chExt cx="1877695" cy="608076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84" y="5859779"/>
              <a:ext cx="1005840" cy="4541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88135" y="5856732"/>
              <a:ext cx="1012190" cy="460375"/>
            </a:xfrm>
            <a:custGeom>
              <a:avLst/>
              <a:gdLst/>
              <a:ahLst/>
              <a:cxnLst/>
              <a:rect l="l" t="t" r="r" b="b"/>
              <a:pathLst>
                <a:path w="1012189" h="460375">
                  <a:moveTo>
                    <a:pt x="0" y="460121"/>
                  </a:moveTo>
                  <a:lnTo>
                    <a:pt x="1011682" y="460121"/>
                  </a:lnTo>
                  <a:lnTo>
                    <a:pt x="1011682" y="0"/>
                  </a:lnTo>
                  <a:lnTo>
                    <a:pt x="0" y="0"/>
                  </a:lnTo>
                  <a:lnTo>
                    <a:pt x="0" y="460121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552" y="239267"/>
              <a:ext cx="1100327" cy="56997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15518" y="1732026"/>
            <a:ext cx="10613390" cy="99186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93700" marR="5080" indent="-381000">
              <a:lnSpc>
                <a:spcPct val="101000"/>
              </a:lnSpc>
              <a:spcBef>
                <a:spcPts val="75"/>
              </a:spcBef>
              <a:buFont typeface="Arial MT"/>
              <a:buChar char="•"/>
              <a:tabLst>
                <a:tab pos="393700" algn="l"/>
              </a:tabLst>
            </a:pPr>
            <a:r>
              <a:rPr dirty="0" sz="2100">
                <a:latin typeface="Times New Roman"/>
                <a:cs typeface="Times New Roman"/>
              </a:rPr>
              <a:t>Многие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критикуют скрипты,</a:t>
            </a:r>
            <a:r>
              <a:rPr dirty="0" sz="2100" spc="1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считая,</a:t>
            </a:r>
            <a:r>
              <a:rPr dirty="0" sz="2100" spc="2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что они ограничивают</a:t>
            </a:r>
            <a:r>
              <a:rPr dirty="0" sz="2100" spc="-2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полет</a:t>
            </a:r>
            <a:r>
              <a:rPr dirty="0" sz="2100" spc="1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творческой</a:t>
            </a:r>
            <a:r>
              <a:rPr dirty="0" sz="2100" spc="-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мысли.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 spc="-25">
                <a:latin typeface="Times New Roman"/>
                <a:cs typeface="Times New Roman"/>
              </a:rPr>
              <a:t>Но </a:t>
            </a:r>
            <a:r>
              <a:rPr dirty="0" sz="2100">
                <a:latin typeface="Times New Roman"/>
                <a:cs typeface="Times New Roman"/>
              </a:rPr>
              <a:t>классно</a:t>
            </a:r>
            <a:r>
              <a:rPr dirty="0" sz="2100" spc="2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импровизировать</a:t>
            </a:r>
            <a:r>
              <a:rPr dirty="0" sz="2100" spc="-3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на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сцене</a:t>
            </a:r>
            <a:r>
              <a:rPr dirty="0" sz="2100" spc="2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может</a:t>
            </a:r>
            <a:r>
              <a:rPr dirty="0" sz="2100" spc="2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только</a:t>
            </a:r>
            <a:r>
              <a:rPr dirty="0" sz="2100" spc="2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тот</a:t>
            </a:r>
            <a:r>
              <a:rPr dirty="0" sz="2100" spc="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актер,</a:t>
            </a:r>
            <a:r>
              <a:rPr dirty="0" sz="2100" spc="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который</a:t>
            </a:r>
            <a:r>
              <a:rPr dirty="0" sz="2100" spc="-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мастерски</a:t>
            </a:r>
            <a:r>
              <a:rPr dirty="0" sz="2100" spc="20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владеет </a:t>
            </a:r>
            <a:r>
              <a:rPr dirty="0" sz="2100">
                <a:latin typeface="Times New Roman"/>
                <a:cs typeface="Times New Roman"/>
              </a:rPr>
              <a:t>изученной</a:t>
            </a:r>
            <a:r>
              <a:rPr dirty="0" sz="2100" spc="-25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ролью.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43860" y="4017721"/>
            <a:ext cx="8653145" cy="9925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93700" marR="5080" indent="-381000">
              <a:lnSpc>
                <a:spcPct val="101000"/>
              </a:lnSpc>
              <a:spcBef>
                <a:spcPts val="75"/>
              </a:spcBef>
              <a:buFont typeface="Arial MT"/>
              <a:buChar char="•"/>
              <a:tabLst>
                <a:tab pos="393700" algn="l"/>
              </a:tabLst>
            </a:pPr>
            <a:r>
              <a:rPr dirty="0" sz="2100">
                <a:latin typeface="Times New Roman"/>
                <a:cs typeface="Times New Roman"/>
              </a:rPr>
              <a:t>Срезая углы,</a:t>
            </a:r>
            <a:r>
              <a:rPr dirty="0" sz="2100" spc="1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не</a:t>
            </a:r>
            <a:r>
              <a:rPr dirty="0" sz="2100" spc="4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уделяя</a:t>
            </a:r>
            <a:r>
              <a:rPr dirty="0" sz="2100" spc="-1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вниманию</a:t>
            </a:r>
            <a:r>
              <a:rPr dirty="0" sz="2100" spc="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созданию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симпатии</a:t>
            </a:r>
            <a:r>
              <a:rPr dirty="0" sz="2100" spc="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и</a:t>
            </a:r>
            <a:r>
              <a:rPr dirty="0" sz="2100" spc="30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выявлению </a:t>
            </a:r>
            <a:r>
              <a:rPr dirty="0" sz="2100">
                <a:latin typeface="Times New Roman"/>
                <a:cs typeface="Times New Roman"/>
              </a:rPr>
              <a:t>потребностей,</a:t>
            </a:r>
            <a:r>
              <a:rPr dirty="0" sz="2100" spc="-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думая</a:t>
            </a:r>
            <a:r>
              <a:rPr dirty="0" sz="2100" spc="-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что</a:t>
            </a:r>
            <a:r>
              <a:rPr dirty="0" sz="2100" spc="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так</a:t>
            </a:r>
            <a:r>
              <a:rPr dirty="0" sz="2100" spc="3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быстрее</a:t>
            </a:r>
            <a:r>
              <a:rPr dirty="0" sz="2100" spc="2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4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оформим</a:t>
            </a:r>
            <a:r>
              <a:rPr dirty="0" sz="2100" spc="-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все,</a:t>
            </a:r>
            <a:r>
              <a:rPr dirty="0" sz="2100" spc="6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а</a:t>
            </a:r>
            <a:r>
              <a:rPr dirty="0" sz="2100" spc="3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дальше</a:t>
            </a:r>
            <a:r>
              <a:rPr dirty="0" sz="2100" spc="25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…</a:t>
            </a:r>
            <a:r>
              <a:rPr dirty="0" sz="2100" spc="30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ловим </a:t>
            </a:r>
            <a:r>
              <a:rPr dirty="0" sz="2100">
                <a:latin typeface="Times New Roman"/>
                <a:cs typeface="Times New Roman"/>
              </a:rPr>
              <a:t>возражения,</a:t>
            </a:r>
            <a:r>
              <a:rPr dirty="0" sz="2100" spc="-10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которые</a:t>
            </a:r>
            <a:r>
              <a:rPr dirty="0" sz="2100" spc="15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заслужили.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007" y="637743"/>
            <a:ext cx="6090920" cy="7359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650" b="1">
                <a:latin typeface="Tahoma"/>
                <a:cs typeface="Tahoma"/>
              </a:rPr>
              <a:t>Создание</a:t>
            </a:r>
            <a:r>
              <a:rPr dirty="0" sz="4650" spc="60" b="1">
                <a:latin typeface="Tahoma"/>
                <a:cs typeface="Tahoma"/>
              </a:rPr>
              <a:t> </a:t>
            </a:r>
            <a:r>
              <a:rPr dirty="0" sz="4650" spc="-10" b="1">
                <a:latin typeface="Tahoma"/>
                <a:cs typeface="Tahoma"/>
              </a:rPr>
              <a:t>симпатии</a:t>
            </a:r>
            <a:endParaRPr sz="46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7008" y="1583436"/>
            <a:ext cx="7174991" cy="46558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44702" y="2170557"/>
            <a:ext cx="5313680" cy="3092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35">
                <a:latin typeface="Verdana"/>
                <a:cs typeface="Verdana"/>
              </a:rPr>
              <a:t>Нравитесь</a:t>
            </a:r>
            <a:r>
              <a:rPr dirty="0" sz="1850" spc="-165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–</a:t>
            </a:r>
            <a:r>
              <a:rPr dirty="0" sz="1850" spc="-380">
                <a:latin typeface="Verdana"/>
                <a:cs typeface="Verdana"/>
              </a:rPr>
              <a:t> </a:t>
            </a:r>
            <a:r>
              <a:rPr dirty="0" sz="1850" spc="60">
                <a:latin typeface="Verdana"/>
                <a:cs typeface="Verdana"/>
              </a:rPr>
              <a:t>Вам</a:t>
            </a:r>
            <a:r>
              <a:rPr dirty="0" sz="1850" spc="-15">
                <a:latin typeface="Verdana"/>
                <a:cs typeface="Verdana"/>
              </a:rPr>
              <a:t> </a:t>
            </a:r>
            <a:r>
              <a:rPr dirty="0" sz="1850" spc="-60">
                <a:latin typeface="Verdana"/>
                <a:cs typeface="Verdana"/>
              </a:rPr>
              <a:t>доверяют</a:t>
            </a:r>
            <a:r>
              <a:rPr dirty="0" sz="1850" spc="-160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–</a:t>
            </a:r>
            <a:r>
              <a:rPr dirty="0" sz="1850" spc="-380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У</a:t>
            </a:r>
            <a:r>
              <a:rPr dirty="0" sz="1850" spc="-35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вас</a:t>
            </a:r>
            <a:r>
              <a:rPr dirty="0" sz="1850" spc="-35">
                <a:latin typeface="Verdana"/>
                <a:cs typeface="Verdana"/>
              </a:rPr>
              <a:t> </a:t>
            </a:r>
            <a:r>
              <a:rPr dirty="0" sz="1850" spc="-10">
                <a:latin typeface="Verdana"/>
                <a:cs typeface="Verdana"/>
              </a:rPr>
              <a:t>покупают</a:t>
            </a:r>
            <a:endParaRPr sz="1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dirty="0" sz="1850" spc="50">
                <a:latin typeface="Verdana"/>
                <a:cs typeface="Verdana"/>
              </a:rPr>
              <a:t>Самый</a:t>
            </a:r>
            <a:r>
              <a:rPr dirty="0" sz="1850">
                <a:latin typeface="Verdana"/>
                <a:cs typeface="Verdana"/>
              </a:rPr>
              <a:t> </a:t>
            </a:r>
            <a:r>
              <a:rPr dirty="0" sz="1850" spc="-90">
                <a:latin typeface="Verdana"/>
                <a:cs typeface="Verdana"/>
              </a:rPr>
              <a:t>важный</a:t>
            </a:r>
            <a:r>
              <a:rPr dirty="0" sz="1850" spc="-204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этап!</a:t>
            </a:r>
            <a:endParaRPr sz="1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100" spc="-10" b="1">
                <a:latin typeface="Tahoma"/>
                <a:cs typeface="Tahoma"/>
              </a:rPr>
              <a:t>Уделите</a:t>
            </a:r>
            <a:r>
              <a:rPr dirty="0" sz="2100" spc="-60" b="1">
                <a:latin typeface="Tahoma"/>
                <a:cs typeface="Tahoma"/>
              </a:rPr>
              <a:t> </a:t>
            </a:r>
            <a:r>
              <a:rPr dirty="0" sz="2100" b="1">
                <a:latin typeface="Tahoma"/>
                <a:cs typeface="Tahoma"/>
              </a:rPr>
              <a:t>ему</a:t>
            </a:r>
            <a:r>
              <a:rPr dirty="0" sz="2100" spc="25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время.</a:t>
            </a:r>
            <a:endParaRPr sz="2100">
              <a:latin typeface="Tahoma"/>
              <a:cs typeface="Tahoma"/>
            </a:endParaRPr>
          </a:p>
          <a:p>
            <a:pPr marL="621665" indent="-423545">
              <a:lnSpc>
                <a:spcPct val="100000"/>
              </a:lnSpc>
              <a:spcBef>
                <a:spcPts val="2305"/>
              </a:spcBef>
              <a:buSzPct val="75675"/>
              <a:buFont typeface="Segoe UI Symbol"/>
              <a:buChar char="➔"/>
              <a:tabLst>
                <a:tab pos="621665" algn="l"/>
              </a:tabLst>
            </a:pPr>
            <a:r>
              <a:rPr dirty="0" sz="1850" spc="-70">
                <a:latin typeface="Verdana"/>
                <a:cs typeface="Verdana"/>
              </a:rPr>
              <a:t>Похвалите</a:t>
            </a:r>
            <a:r>
              <a:rPr dirty="0" sz="1850" spc="-170">
                <a:latin typeface="Verdana"/>
                <a:cs typeface="Verdana"/>
              </a:rPr>
              <a:t> </a:t>
            </a:r>
            <a:r>
              <a:rPr dirty="0" sz="1850" spc="-40">
                <a:latin typeface="Verdana"/>
                <a:cs typeface="Verdana"/>
              </a:rPr>
              <a:t>выбор</a:t>
            </a:r>
            <a:r>
              <a:rPr dirty="0" sz="1850" spc="-100">
                <a:latin typeface="Verdana"/>
                <a:cs typeface="Verdana"/>
              </a:rPr>
              <a:t> </a:t>
            </a:r>
            <a:r>
              <a:rPr dirty="0" sz="1850" spc="-10">
                <a:latin typeface="Verdana"/>
                <a:cs typeface="Verdana"/>
              </a:rPr>
              <a:t>клиента.</a:t>
            </a:r>
            <a:endParaRPr sz="1850">
              <a:latin typeface="Verdana"/>
              <a:cs typeface="Verdana"/>
            </a:endParaRPr>
          </a:p>
          <a:p>
            <a:pPr marL="621665" indent="-423545">
              <a:lnSpc>
                <a:spcPct val="100000"/>
              </a:lnSpc>
              <a:buSzPct val="75675"/>
              <a:buFont typeface="Segoe UI Symbol"/>
              <a:buChar char="➔"/>
              <a:tabLst>
                <a:tab pos="621665" algn="l"/>
              </a:tabLst>
            </a:pPr>
            <a:r>
              <a:rPr dirty="0" sz="1850">
                <a:latin typeface="Verdana"/>
                <a:cs typeface="Verdana"/>
              </a:rPr>
              <a:t>Сделайте</a:t>
            </a:r>
            <a:r>
              <a:rPr dirty="0" sz="1850" spc="-35">
                <a:latin typeface="Verdana"/>
                <a:cs typeface="Verdana"/>
              </a:rPr>
              <a:t> </a:t>
            </a:r>
            <a:r>
              <a:rPr dirty="0" sz="1850" spc="-10">
                <a:latin typeface="Verdana"/>
                <a:cs typeface="Verdana"/>
              </a:rPr>
              <a:t>комплимент.</a:t>
            </a:r>
            <a:endParaRPr sz="18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00" spc="-75" b="1">
                <a:latin typeface="Tahoma"/>
                <a:cs typeface="Tahoma"/>
              </a:rPr>
              <a:t>ЗДЕСЬ</a:t>
            </a:r>
            <a:r>
              <a:rPr dirty="0" sz="2400" spc="-125" b="1">
                <a:latin typeface="Tahoma"/>
                <a:cs typeface="Tahoma"/>
              </a:rPr>
              <a:t> </a:t>
            </a:r>
            <a:r>
              <a:rPr dirty="0" sz="2400" spc="-110" b="1">
                <a:latin typeface="Tahoma"/>
                <a:cs typeface="Tahoma"/>
              </a:rPr>
              <a:t>РОЖДАЕТСЯ</a:t>
            </a:r>
            <a:r>
              <a:rPr dirty="0" sz="2400" spc="-95" b="1">
                <a:latin typeface="Tahoma"/>
                <a:cs typeface="Tahoma"/>
              </a:rPr>
              <a:t> </a:t>
            </a:r>
            <a:r>
              <a:rPr dirty="0" sz="2400" spc="-10" b="1">
                <a:latin typeface="Tahoma"/>
                <a:cs typeface="Tahoma"/>
              </a:rPr>
              <a:t>ДОВЕРИЕ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9607" y="275843"/>
            <a:ext cx="1341120" cy="5684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5450" y="-14528"/>
            <a:ext cx="87255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latin typeface="Times New Roman"/>
                <a:cs typeface="Times New Roman"/>
              </a:rPr>
              <a:t>Скрипт</a:t>
            </a:r>
            <a:r>
              <a:rPr dirty="0" sz="4800" spc="-75" b="1">
                <a:latin typeface="Times New Roman"/>
                <a:cs typeface="Times New Roman"/>
              </a:rPr>
              <a:t> </a:t>
            </a:r>
            <a:r>
              <a:rPr dirty="0" sz="4800" b="1">
                <a:latin typeface="Times New Roman"/>
                <a:cs typeface="Times New Roman"/>
              </a:rPr>
              <a:t>для</a:t>
            </a:r>
            <a:r>
              <a:rPr dirty="0" sz="4800" spc="-75" b="1">
                <a:latin typeface="Times New Roman"/>
                <a:cs typeface="Times New Roman"/>
              </a:rPr>
              <a:t> </a:t>
            </a:r>
            <a:r>
              <a:rPr dirty="0" sz="4800" b="1">
                <a:latin typeface="Times New Roman"/>
                <a:cs typeface="Times New Roman"/>
              </a:rPr>
              <a:t>создания</a:t>
            </a:r>
            <a:r>
              <a:rPr dirty="0" sz="4800" spc="-95" b="1">
                <a:latin typeface="Times New Roman"/>
                <a:cs typeface="Times New Roman"/>
              </a:rPr>
              <a:t> </a:t>
            </a:r>
            <a:r>
              <a:rPr dirty="0" sz="4800" spc="-10" b="1">
                <a:latin typeface="Times New Roman"/>
                <a:cs typeface="Times New Roman"/>
              </a:rPr>
              <a:t>симпатии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51763" y="1601470"/>
            <a:ext cx="9895205" cy="4440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Динара,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какой</a:t>
            </a:r>
            <a:r>
              <a:rPr dirty="0" sz="3200" spc="-8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автомобиль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вы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выбрали?</a:t>
            </a:r>
            <a:endParaRPr sz="3200">
              <a:latin typeface="Times New Roman"/>
              <a:cs typeface="Times New Roman"/>
            </a:endParaRPr>
          </a:p>
          <a:p>
            <a:pPr marL="12700" marR="5080" indent="5487035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Ответ</a:t>
            </a:r>
            <a:r>
              <a:rPr dirty="0" sz="3200" spc="-9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клиента </a:t>
            </a:r>
            <a:r>
              <a:rPr dirty="0" sz="3200" b="1">
                <a:latin typeface="Times New Roman"/>
                <a:cs typeface="Times New Roman"/>
              </a:rPr>
              <a:t>Поздравляю</a:t>
            </a:r>
            <a:r>
              <a:rPr dirty="0" sz="3200" spc="-6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Вас</a:t>
            </a:r>
            <a:r>
              <a:rPr dirty="0" sz="3200" spc="-5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с</a:t>
            </a:r>
            <a:r>
              <a:rPr dirty="0" sz="3200" spc="-4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прекрасным</a:t>
            </a:r>
            <a:r>
              <a:rPr dirty="0" sz="3200" spc="-6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выбором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1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какого</a:t>
            </a:r>
            <a:r>
              <a:rPr dirty="0" sz="3200" spc="-11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цвета </a:t>
            </a:r>
            <a:r>
              <a:rPr dirty="0" sz="3200">
                <a:latin typeface="Times New Roman"/>
                <a:cs typeface="Times New Roman"/>
              </a:rPr>
              <a:t>будет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автомобиль?</a:t>
            </a:r>
            <a:endParaRPr sz="3200">
              <a:latin typeface="Times New Roman"/>
              <a:cs typeface="Times New Roman"/>
            </a:endParaRPr>
          </a:p>
          <a:p>
            <a:pPr marL="5499735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Ответ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клиента</a:t>
            </a:r>
            <a:endParaRPr sz="3200">
              <a:latin typeface="Times New Roman"/>
              <a:cs typeface="Times New Roman"/>
            </a:endParaRPr>
          </a:p>
          <a:p>
            <a:pPr marL="12700" marR="40894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Очень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практичный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цвет(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яркий,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красивый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и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т.п.),</a:t>
            </a:r>
            <a:r>
              <a:rPr dirty="0" sz="3200" spc="-5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у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вас </a:t>
            </a:r>
            <a:r>
              <a:rPr dirty="0" sz="3200">
                <a:latin typeface="Times New Roman"/>
                <a:cs typeface="Times New Roman"/>
              </a:rPr>
              <a:t>первый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автомобиль?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далее</a:t>
            </a:r>
            <a:r>
              <a:rPr dirty="0" sz="3200" spc="-8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продолжаем</a:t>
            </a:r>
            <a:r>
              <a:rPr dirty="0" sz="3200" spc="-1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выявление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потребностей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84" y="259079"/>
            <a:ext cx="1156716" cy="4892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6243" y="210310"/>
            <a:ext cx="4466844" cy="6550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latin typeface="Times New Roman"/>
                <a:cs typeface="Times New Roman"/>
              </a:rPr>
              <a:t>Выявление</a:t>
            </a:r>
            <a:r>
              <a:rPr dirty="0" sz="3200" spc="-180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потребностей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40207" y="99060"/>
            <a:ext cx="5657215" cy="6186170"/>
            <a:chOff x="140207" y="99060"/>
            <a:chExt cx="5657215" cy="61861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99060"/>
              <a:ext cx="960119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29639" y="998220"/>
              <a:ext cx="4861560" cy="5280660"/>
            </a:xfrm>
            <a:custGeom>
              <a:avLst/>
              <a:gdLst/>
              <a:ahLst/>
              <a:cxnLst/>
              <a:rect l="l" t="t" r="r" b="b"/>
              <a:pathLst>
                <a:path w="4861560" h="5280660">
                  <a:moveTo>
                    <a:pt x="4861560" y="0"/>
                  </a:moveTo>
                  <a:lnTo>
                    <a:pt x="0" y="0"/>
                  </a:lnTo>
                  <a:lnTo>
                    <a:pt x="0" y="5280660"/>
                  </a:lnTo>
                  <a:lnTo>
                    <a:pt x="4861560" y="5280660"/>
                  </a:lnTo>
                  <a:lnTo>
                    <a:pt x="486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29639" y="998220"/>
              <a:ext cx="4861560" cy="5280660"/>
            </a:xfrm>
            <a:custGeom>
              <a:avLst/>
              <a:gdLst/>
              <a:ahLst/>
              <a:cxnLst/>
              <a:rect l="l" t="t" r="r" b="b"/>
              <a:pathLst>
                <a:path w="4861560" h="5280660">
                  <a:moveTo>
                    <a:pt x="0" y="5280660"/>
                  </a:moveTo>
                  <a:lnTo>
                    <a:pt x="4861560" y="5280660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5280660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39469" y="1025397"/>
            <a:ext cx="4549140" cy="369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Создание</a:t>
            </a:r>
            <a:r>
              <a:rPr dirty="0" sz="2400" spc="-10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симпатии</a:t>
            </a:r>
            <a:r>
              <a:rPr dirty="0" sz="2400" spc="-9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и</a:t>
            </a:r>
            <a:r>
              <a:rPr dirty="0" sz="2400" spc="-13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выявление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потребностей</a:t>
            </a:r>
            <a:r>
              <a:rPr dirty="0" sz="2400" spc="-13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проходит</a:t>
            </a:r>
            <a:endParaRPr sz="2400">
              <a:latin typeface="Times New Roman"/>
              <a:cs typeface="Times New Roman"/>
            </a:endParaRPr>
          </a:p>
          <a:p>
            <a:pPr marL="12700" marR="340360">
              <a:lnSpc>
                <a:spcPct val="100000"/>
              </a:lnSpc>
            </a:pP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ОДНОВРЕМЕННО!</a:t>
            </a:r>
            <a:r>
              <a:rPr dirty="0" sz="2400" spc="-9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Не</a:t>
            </a:r>
            <a:r>
              <a:rPr dirty="0" sz="2400" spc="-4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400" spc="-3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20" b="1">
                <a:solidFill>
                  <a:srgbClr val="202A35"/>
                </a:solidFill>
                <a:latin typeface="Times New Roman"/>
                <a:cs typeface="Times New Roman"/>
              </a:rPr>
              <a:t>виде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допроса,</a:t>
            </a:r>
            <a:r>
              <a:rPr dirty="0" sz="2400" spc="-10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задавайте</a:t>
            </a:r>
            <a:r>
              <a:rPr dirty="0" sz="2400" spc="-11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вопросы</a:t>
            </a:r>
            <a:r>
              <a:rPr dirty="0" sz="2400" spc="-10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50" b="1">
                <a:solidFill>
                  <a:srgbClr val="202A35"/>
                </a:solidFill>
                <a:latin typeface="Times New Roman"/>
                <a:cs typeface="Times New Roman"/>
              </a:rPr>
              <a:t>в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процессе</a:t>
            </a:r>
            <a:r>
              <a:rPr dirty="0" sz="2400" spc="-9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разговора.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194310">
              <a:lnSpc>
                <a:spcPct val="100000"/>
              </a:lnSpc>
            </a:pP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Заполняя</a:t>
            </a:r>
            <a:r>
              <a:rPr dirty="0" sz="2400" spc="-11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анкету</a:t>
            </a:r>
            <a:r>
              <a:rPr dirty="0" sz="2400" spc="-12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20" b="1">
                <a:solidFill>
                  <a:srgbClr val="202A35"/>
                </a:solidFill>
                <a:latin typeface="Times New Roman"/>
                <a:cs typeface="Times New Roman"/>
              </a:rPr>
              <a:t>есть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возможность</a:t>
            </a:r>
            <a:r>
              <a:rPr dirty="0" sz="2400" spc="-9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выяснить</a:t>
            </a:r>
            <a:r>
              <a:rPr dirty="0" sz="2400" spc="-8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все,</a:t>
            </a:r>
            <a:r>
              <a:rPr dirty="0" sz="2400" spc="-13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25" b="1">
                <a:solidFill>
                  <a:srgbClr val="202A35"/>
                </a:solidFill>
                <a:latin typeface="Times New Roman"/>
                <a:cs typeface="Times New Roman"/>
              </a:rPr>
              <a:t>что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понадобиться</a:t>
            </a:r>
            <a:r>
              <a:rPr dirty="0" sz="2400" spc="-8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202A35"/>
                </a:solidFill>
                <a:latin typeface="Times New Roman"/>
                <a:cs typeface="Times New Roman"/>
              </a:rPr>
              <a:t>для</a:t>
            </a:r>
            <a:r>
              <a:rPr dirty="0" sz="2400" spc="-120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продажи </a:t>
            </a:r>
            <a:r>
              <a:rPr dirty="0" sz="2400" spc="-20" b="1">
                <a:solidFill>
                  <a:srgbClr val="202A35"/>
                </a:solidFill>
                <a:latin typeface="Times New Roman"/>
                <a:cs typeface="Times New Roman"/>
              </a:rPr>
              <a:t>финансовых</a:t>
            </a:r>
            <a:r>
              <a:rPr dirty="0" sz="2400" spc="-65" b="1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202A35"/>
                </a:solidFill>
                <a:latin typeface="Times New Roman"/>
                <a:cs typeface="Times New Roman"/>
              </a:rPr>
              <a:t>продуктов.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124968"/>
            <a:ext cx="10220325" cy="871855"/>
          </a:xfrm>
          <a:prstGeom prst="rect"/>
          <a:solidFill>
            <a:srgbClr val="FFFFFF"/>
          </a:solidFill>
          <a:ln w="12192">
            <a:solidFill>
              <a:srgbClr val="4470C4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91440" marR="955040">
              <a:lnSpc>
                <a:spcPct val="101200"/>
              </a:lnSpc>
              <a:spcBef>
                <a:spcPts val="5"/>
              </a:spcBef>
            </a:pPr>
            <a:r>
              <a:rPr dirty="0" sz="2500" b="1">
                <a:latin typeface="Times New Roman"/>
                <a:cs typeface="Times New Roman"/>
              </a:rPr>
              <a:t>Выявление</a:t>
            </a:r>
            <a:r>
              <a:rPr dirty="0" sz="2500" spc="-1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потребностей осуществляем</a:t>
            </a:r>
            <a:r>
              <a:rPr dirty="0" sz="2500" spc="10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с</a:t>
            </a:r>
            <a:r>
              <a:rPr dirty="0" sz="2500" spc="-20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помощью</a:t>
            </a:r>
            <a:r>
              <a:rPr dirty="0" sz="2500" spc="-1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трех </a:t>
            </a:r>
            <a:r>
              <a:rPr dirty="0" sz="2500" spc="-10" b="1">
                <a:latin typeface="Times New Roman"/>
                <a:cs typeface="Times New Roman"/>
              </a:rPr>
              <a:t>видов вопросов: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42315" y="332231"/>
            <a:ext cx="4291330" cy="2975610"/>
            <a:chOff x="242315" y="332231"/>
            <a:chExt cx="4291330" cy="29756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15" y="332231"/>
              <a:ext cx="1014984" cy="4297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22092" y="1571243"/>
              <a:ext cx="1505585" cy="1729739"/>
            </a:xfrm>
            <a:custGeom>
              <a:avLst/>
              <a:gdLst/>
              <a:ahLst/>
              <a:cxnLst/>
              <a:rect l="l" t="t" r="r" b="b"/>
              <a:pathLst>
                <a:path w="1505585" h="1729739">
                  <a:moveTo>
                    <a:pt x="752602" y="0"/>
                  </a:moveTo>
                  <a:lnTo>
                    <a:pt x="0" y="376427"/>
                  </a:lnTo>
                  <a:lnTo>
                    <a:pt x="0" y="1353311"/>
                  </a:lnTo>
                  <a:lnTo>
                    <a:pt x="752602" y="1729739"/>
                  </a:lnTo>
                  <a:lnTo>
                    <a:pt x="1505204" y="1353311"/>
                  </a:lnTo>
                  <a:lnTo>
                    <a:pt x="1505204" y="376427"/>
                  </a:lnTo>
                  <a:lnTo>
                    <a:pt x="752602" y="0"/>
                  </a:lnTo>
                  <a:close/>
                </a:path>
              </a:pathLst>
            </a:custGeom>
            <a:solidFill>
              <a:srgbClr val="5B9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22092" y="1571243"/>
              <a:ext cx="1505585" cy="1729739"/>
            </a:xfrm>
            <a:custGeom>
              <a:avLst/>
              <a:gdLst/>
              <a:ahLst/>
              <a:cxnLst/>
              <a:rect l="l" t="t" r="r" b="b"/>
              <a:pathLst>
                <a:path w="1505585" h="1729739">
                  <a:moveTo>
                    <a:pt x="752602" y="0"/>
                  </a:moveTo>
                  <a:lnTo>
                    <a:pt x="1505204" y="376427"/>
                  </a:lnTo>
                  <a:lnTo>
                    <a:pt x="1505204" y="1353311"/>
                  </a:lnTo>
                  <a:lnTo>
                    <a:pt x="752602" y="1729739"/>
                  </a:lnTo>
                  <a:lnTo>
                    <a:pt x="0" y="1353311"/>
                  </a:lnTo>
                  <a:lnTo>
                    <a:pt x="0" y="376427"/>
                  </a:lnTo>
                  <a:lnTo>
                    <a:pt x="752602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439414" y="2322702"/>
            <a:ext cx="6623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latin typeface="Times New Roman"/>
                <a:cs typeface="Times New Roman"/>
              </a:rPr>
              <a:t>открытые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391158" y="1564894"/>
            <a:ext cx="2327275" cy="3209925"/>
            <a:chOff x="1391158" y="1564894"/>
            <a:chExt cx="2327275" cy="3209925"/>
          </a:xfrm>
        </p:grpSpPr>
        <p:sp>
          <p:nvSpPr>
            <p:cNvPr id="9" name="object 9" descr=""/>
            <p:cNvSpPr/>
            <p:nvPr/>
          </p:nvSpPr>
          <p:spPr>
            <a:xfrm>
              <a:off x="1397508" y="1571244"/>
              <a:ext cx="1504315" cy="1729739"/>
            </a:xfrm>
            <a:custGeom>
              <a:avLst/>
              <a:gdLst/>
              <a:ahLst/>
              <a:cxnLst/>
              <a:rect l="l" t="t" r="r" b="b"/>
              <a:pathLst>
                <a:path w="1504314" h="1729739">
                  <a:moveTo>
                    <a:pt x="751966" y="0"/>
                  </a:moveTo>
                  <a:lnTo>
                    <a:pt x="0" y="376046"/>
                  </a:lnTo>
                  <a:lnTo>
                    <a:pt x="0" y="1353692"/>
                  </a:lnTo>
                  <a:lnTo>
                    <a:pt x="751966" y="1729739"/>
                  </a:lnTo>
                  <a:lnTo>
                    <a:pt x="1504061" y="1353692"/>
                  </a:lnTo>
                  <a:lnTo>
                    <a:pt x="1504061" y="376046"/>
                  </a:lnTo>
                  <a:lnTo>
                    <a:pt x="751966" y="0"/>
                  </a:lnTo>
                  <a:close/>
                </a:path>
              </a:pathLst>
            </a:custGeom>
            <a:solidFill>
              <a:srgbClr val="53C3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7508" y="1571244"/>
              <a:ext cx="1504315" cy="1729739"/>
            </a:xfrm>
            <a:custGeom>
              <a:avLst/>
              <a:gdLst/>
              <a:ahLst/>
              <a:cxnLst/>
              <a:rect l="l" t="t" r="r" b="b"/>
              <a:pathLst>
                <a:path w="1504314" h="1729739">
                  <a:moveTo>
                    <a:pt x="751966" y="0"/>
                  </a:moveTo>
                  <a:lnTo>
                    <a:pt x="1504061" y="376046"/>
                  </a:lnTo>
                  <a:lnTo>
                    <a:pt x="1504061" y="1353692"/>
                  </a:lnTo>
                  <a:lnTo>
                    <a:pt x="751966" y="1729739"/>
                  </a:lnTo>
                  <a:lnTo>
                    <a:pt x="0" y="1353692"/>
                  </a:lnTo>
                  <a:lnTo>
                    <a:pt x="0" y="376046"/>
                  </a:lnTo>
                  <a:lnTo>
                    <a:pt x="751966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06752" y="3040380"/>
              <a:ext cx="1505585" cy="1728470"/>
            </a:xfrm>
            <a:custGeom>
              <a:avLst/>
              <a:gdLst/>
              <a:ahLst/>
              <a:cxnLst/>
              <a:rect l="l" t="t" r="r" b="b"/>
              <a:pathLst>
                <a:path w="1505585" h="1728470">
                  <a:moveTo>
                    <a:pt x="752602" y="0"/>
                  </a:moveTo>
                  <a:lnTo>
                    <a:pt x="0" y="376428"/>
                  </a:lnTo>
                  <a:lnTo>
                    <a:pt x="0" y="1351534"/>
                  </a:lnTo>
                  <a:lnTo>
                    <a:pt x="752602" y="1727962"/>
                  </a:lnTo>
                  <a:lnTo>
                    <a:pt x="1505203" y="1351534"/>
                  </a:lnTo>
                  <a:lnTo>
                    <a:pt x="1505203" y="376428"/>
                  </a:lnTo>
                  <a:lnTo>
                    <a:pt x="752602" y="0"/>
                  </a:lnTo>
                  <a:close/>
                </a:path>
              </a:pathLst>
            </a:custGeom>
            <a:solidFill>
              <a:srgbClr val="50C6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06752" y="3040380"/>
              <a:ext cx="1505585" cy="1728470"/>
            </a:xfrm>
            <a:custGeom>
              <a:avLst/>
              <a:gdLst/>
              <a:ahLst/>
              <a:cxnLst/>
              <a:rect l="l" t="t" r="r" b="b"/>
              <a:pathLst>
                <a:path w="1505585" h="1728470">
                  <a:moveTo>
                    <a:pt x="752602" y="0"/>
                  </a:moveTo>
                  <a:lnTo>
                    <a:pt x="1505203" y="376428"/>
                  </a:lnTo>
                  <a:lnTo>
                    <a:pt x="1505203" y="1351534"/>
                  </a:lnTo>
                  <a:lnTo>
                    <a:pt x="752602" y="1727962"/>
                  </a:lnTo>
                  <a:lnTo>
                    <a:pt x="0" y="1351534"/>
                  </a:lnTo>
                  <a:lnTo>
                    <a:pt x="0" y="376428"/>
                  </a:lnTo>
                  <a:lnTo>
                    <a:pt x="752602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501645" y="3713429"/>
            <a:ext cx="899160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15"/>
              </a:lnSpc>
              <a:spcBef>
                <a:spcPts val="105"/>
              </a:spcBef>
            </a:pPr>
            <a:r>
              <a:rPr dirty="0" sz="1100" spc="-10" b="1">
                <a:latin typeface="Times New Roman"/>
                <a:cs typeface="Times New Roman"/>
              </a:rPr>
              <a:t>альтернативн</a:t>
            </a:r>
            <a:endParaRPr sz="1100">
              <a:latin typeface="Times New Roman"/>
              <a:cs typeface="Times New Roman"/>
            </a:endParaRPr>
          </a:p>
          <a:p>
            <a:pPr algn="ctr" marL="12065">
              <a:lnSpc>
                <a:spcPts val="1215"/>
              </a:lnSpc>
            </a:pPr>
            <a:r>
              <a:rPr dirty="0" sz="1100" spc="-25" b="1">
                <a:latin typeface="Times New Roman"/>
                <a:cs typeface="Times New Roman"/>
              </a:rPr>
              <a:t>ые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015742" y="3034029"/>
            <a:ext cx="2327910" cy="3210560"/>
            <a:chOff x="3015742" y="3034029"/>
            <a:chExt cx="2327910" cy="3210560"/>
          </a:xfrm>
        </p:grpSpPr>
        <p:sp>
          <p:nvSpPr>
            <p:cNvPr id="15" name="object 15" descr=""/>
            <p:cNvSpPr/>
            <p:nvPr/>
          </p:nvSpPr>
          <p:spPr>
            <a:xfrm>
              <a:off x="3832860" y="3040379"/>
              <a:ext cx="1504315" cy="1728470"/>
            </a:xfrm>
            <a:custGeom>
              <a:avLst/>
              <a:gdLst/>
              <a:ahLst/>
              <a:cxnLst/>
              <a:rect l="l" t="t" r="r" b="b"/>
              <a:pathLst>
                <a:path w="1504314" h="1728470">
                  <a:moveTo>
                    <a:pt x="751966" y="0"/>
                  </a:moveTo>
                  <a:lnTo>
                    <a:pt x="0" y="376047"/>
                  </a:lnTo>
                  <a:lnTo>
                    <a:pt x="0" y="1351915"/>
                  </a:lnTo>
                  <a:lnTo>
                    <a:pt x="751966" y="1727962"/>
                  </a:lnTo>
                  <a:lnTo>
                    <a:pt x="1504061" y="1351915"/>
                  </a:lnTo>
                  <a:lnTo>
                    <a:pt x="1504061" y="376047"/>
                  </a:lnTo>
                  <a:lnTo>
                    <a:pt x="751966" y="0"/>
                  </a:lnTo>
                  <a:close/>
                </a:path>
              </a:pathLst>
            </a:custGeom>
            <a:solidFill>
              <a:srgbClr val="49C1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32860" y="3040379"/>
              <a:ext cx="1504315" cy="1728470"/>
            </a:xfrm>
            <a:custGeom>
              <a:avLst/>
              <a:gdLst/>
              <a:ahLst/>
              <a:cxnLst/>
              <a:rect l="l" t="t" r="r" b="b"/>
              <a:pathLst>
                <a:path w="1504314" h="1728470">
                  <a:moveTo>
                    <a:pt x="751966" y="0"/>
                  </a:moveTo>
                  <a:lnTo>
                    <a:pt x="1504061" y="376047"/>
                  </a:lnTo>
                  <a:lnTo>
                    <a:pt x="1504061" y="1351915"/>
                  </a:lnTo>
                  <a:lnTo>
                    <a:pt x="751966" y="1727962"/>
                  </a:lnTo>
                  <a:lnTo>
                    <a:pt x="0" y="1351915"/>
                  </a:lnTo>
                  <a:lnTo>
                    <a:pt x="0" y="376047"/>
                  </a:lnTo>
                  <a:lnTo>
                    <a:pt x="75196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22092" y="4507991"/>
              <a:ext cx="1505585" cy="1729739"/>
            </a:xfrm>
            <a:custGeom>
              <a:avLst/>
              <a:gdLst/>
              <a:ahLst/>
              <a:cxnLst/>
              <a:rect l="l" t="t" r="r" b="b"/>
              <a:pathLst>
                <a:path w="1505585" h="1729739">
                  <a:moveTo>
                    <a:pt x="752602" y="0"/>
                  </a:moveTo>
                  <a:lnTo>
                    <a:pt x="0" y="376427"/>
                  </a:lnTo>
                  <a:lnTo>
                    <a:pt x="0" y="1353311"/>
                  </a:lnTo>
                  <a:lnTo>
                    <a:pt x="752602" y="1729739"/>
                  </a:lnTo>
                  <a:lnTo>
                    <a:pt x="1505204" y="1353311"/>
                  </a:lnTo>
                  <a:lnTo>
                    <a:pt x="1505204" y="376427"/>
                  </a:lnTo>
                  <a:lnTo>
                    <a:pt x="752602" y="0"/>
                  </a:lnTo>
                  <a:close/>
                </a:path>
              </a:pathLst>
            </a:custGeom>
            <a:solidFill>
              <a:srgbClr val="48B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022092" y="4507991"/>
              <a:ext cx="1505585" cy="1729739"/>
            </a:xfrm>
            <a:custGeom>
              <a:avLst/>
              <a:gdLst/>
              <a:ahLst/>
              <a:cxnLst/>
              <a:rect l="l" t="t" r="r" b="b"/>
              <a:pathLst>
                <a:path w="1505585" h="1729739">
                  <a:moveTo>
                    <a:pt x="752602" y="0"/>
                  </a:moveTo>
                  <a:lnTo>
                    <a:pt x="1505204" y="376427"/>
                  </a:lnTo>
                  <a:lnTo>
                    <a:pt x="1505204" y="1353311"/>
                  </a:lnTo>
                  <a:lnTo>
                    <a:pt x="752602" y="1729739"/>
                  </a:lnTo>
                  <a:lnTo>
                    <a:pt x="0" y="1353311"/>
                  </a:lnTo>
                  <a:lnTo>
                    <a:pt x="0" y="376427"/>
                  </a:lnTo>
                  <a:lnTo>
                    <a:pt x="752602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445509" y="5259451"/>
            <a:ext cx="6502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imes New Roman"/>
                <a:cs typeface="Times New Roman"/>
              </a:rPr>
              <a:t>закрытые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391411" y="1886711"/>
            <a:ext cx="10267315" cy="4357370"/>
            <a:chOff x="1391411" y="1886711"/>
            <a:chExt cx="10267315" cy="4357370"/>
          </a:xfrm>
        </p:grpSpPr>
        <p:sp>
          <p:nvSpPr>
            <p:cNvPr id="21" name="object 21" descr=""/>
            <p:cNvSpPr/>
            <p:nvPr/>
          </p:nvSpPr>
          <p:spPr>
            <a:xfrm>
              <a:off x="1397507" y="4507991"/>
              <a:ext cx="1504315" cy="1729739"/>
            </a:xfrm>
            <a:custGeom>
              <a:avLst/>
              <a:gdLst/>
              <a:ahLst/>
              <a:cxnLst/>
              <a:rect l="l" t="t" r="r" b="b"/>
              <a:pathLst>
                <a:path w="1504314" h="1729739">
                  <a:moveTo>
                    <a:pt x="751966" y="0"/>
                  </a:moveTo>
                  <a:lnTo>
                    <a:pt x="0" y="376046"/>
                  </a:lnTo>
                  <a:lnTo>
                    <a:pt x="0" y="1353692"/>
                  </a:lnTo>
                  <a:lnTo>
                    <a:pt x="751966" y="1729739"/>
                  </a:lnTo>
                  <a:lnTo>
                    <a:pt x="1504061" y="1353692"/>
                  </a:lnTo>
                  <a:lnTo>
                    <a:pt x="1504061" y="376046"/>
                  </a:lnTo>
                  <a:lnTo>
                    <a:pt x="751966" y="0"/>
                  </a:lnTo>
                  <a:close/>
                </a:path>
              </a:pathLst>
            </a:custGeom>
            <a:solidFill>
              <a:srgbClr val="6E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97507" y="4507991"/>
              <a:ext cx="1504315" cy="1729739"/>
            </a:xfrm>
            <a:custGeom>
              <a:avLst/>
              <a:gdLst/>
              <a:ahLst/>
              <a:cxnLst/>
              <a:rect l="l" t="t" r="r" b="b"/>
              <a:pathLst>
                <a:path w="1504314" h="1729739">
                  <a:moveTo>
                    <a:pt x="751966" y="0"/>
                  </a:moveTo>
                  <a:lnTo>
                    <a:pt x="1504061" y="376046"/>
                  </a:lnTo>
                  <a:lnTo>
                    <a:pt x="1504061" y="1353692"/>
                  </a:lnTo>
                  <a:lnTo>
                    <a:pt x="751966" y="1729739"/>
                  </a:lnTo>
                  <a:lnTo>
                    <a:pt x="0" y="1353692"/>
                  </a:lnTo>
                  <a:lnTo>
                    <a:pt x="0" y="376046"/>
                  </a:lnTo>
                  <a:lnTo>
                    <a:pt x="751966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188" y="1886711"/>
              <a:ext cx="4820411" cy="3610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963" y="85420"/>
            <a:ext cx="69145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0" i="1">
                <a:solidFill>
                  <a:srgbClr val="FF0000"/>
                </a:solidFill>
                <a:latin typeface="Times New Roman"/>
                <a:cs typeface="Times New Roman"/>
              </a:rPr>
              <a:t>Тема:</a:t>
            </a:r>
            <a:r>
              <a:rPr dirty="0" spc="-22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i="1">
                <a:solidFill>
                  <a:srgbClr val="FF0000"/>
                </a:solidFill>
                <a:latin typeface="Times New Roman"/>
                <a:cs typeface="Times New Roman"/>
              </a:rPr>
              <a:t>«Как</a:t>
            </a:r>
            <a:r>
              <a:rPr dirty="0" spc="-19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pc="-30" i="1">
                <a:solidFill>
                  <a:srgbClr val="FF0000"/>
                </a:solidFill>
                <a:latin typeface="Times New Roman"/>
                <a:cs typeface="Times New Roman"/>
              </a:rPr>
              <a:t>продавать</a:t>
            </a:r>
            <a:r>
              <a:rPr dirty="0" spc="-19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pc="-10" i="1">
                <a:solidFill>
                  <a:srgbClr val="FF0000"/>
                </a:solidFill>
                <a:latin typeface="Times New Roman"/>
                <a:cs typeface="Times New Roman"/>
              </a:rPr>
              <a:t>LITRO?»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70687" y="1594103"/>
            <a:ext cx="12021820" cy="5247640"/>
            <a:chOff x="170687" y="1594103"/>
            <a:chExt cx="12021820" cy="52476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5604" y="5967982"/>
              <a:ext cx="2406394" cy="8732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1594103"/>
              <a:ext cx="638556" cy="6873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135" y="1600199"/>
              <a:ext cx="2410967" cy="6766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87" y="1959863"/>
              <a:ext cx="638556" cy="687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135" y="1965959"/>
              <a:ext cx="3156204" cy="67665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687" y="2325623"/>
              <a:ext cx="638556" cy="6873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135" y="2331719"/>
              <a:ext cx="3619500" cy="6766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87" y="2691383"/>
              <a:ext cx="638556" cy="687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" y="2697479"/>
              <a:ext cx="2183891" cy="6766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9795" y="2697479"/>
              <a:ext cx="548640" cy="67665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3155" y="2697479"/>
              <a:ext cx="1670304" cy="6766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87" y="3057143"/>
              <a:ext cx="638556" cy="68732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135" y="3063239"/>
              <a:ext cx="4325112" cy="6766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0911" y="3063239"/>
              <a:ext cx="1638299" cy="6766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687" y="3422903"/>
              <a:ext cx="638556" cy="68732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356717" y="1653921"/>
            <a:ext cx="249554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088136" y="3429000"/>
            <a:ext cx="3497579" cy="678180"/>
            <a:chOff x="1088136" y="3429000"/>
            <a:chExt cx="3497579" cy="678180"/>
          </a:xfrm>
        </p:grpSpPr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8136" y="3429000"/>
              <a:ext cx="1290827" cy="6781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3683" y="3429000"/>
              <a:ext cx="531876" cy="67818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40280" y="3429000"/>
              <a:ext cx="2182368" cy="67818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18787" y="3429000"/>
              <a:ext cx="566927" cy="67818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1271397" y="1653921"/>
            <a:ext cx="517207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3197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Уровни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продаж </a:t>
            </a:r>
            <a:r>
              <a:rPr dirty="0" sz="2400" spc="-20">
                <a:latin typeface="Calibri"/>
                <a:cs typeface="Calibri"/>
              </a:rPr>
              <a:t>Командные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продажи Прогревы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клиентов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ДЦ </a:t>
            </a:r>
            <a:r>
              <a:rPr dirty="0" sz="2400" spc="-20">
                <a:latin typeface="Calibri"/>
                <a:cs typeface="Calibri"/>
              </a:rPr>
              <a:t>Сторитейлинг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продажах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20">
                <a:latin typeface="Calibri"/>
                <a:cs typeface="Calibri"/>
              </a:rPr>
              <a:t>Контентные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цепочки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дающие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результат </a:t>
            </a:r>
            <a:r>
              <a:rPr dirty="0" sz="2400">
                <a:latin typeface="Calibri"/>
                <a:cs typeface="Calibri"/>
              </a:rPr>
              <a:t>Работа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возражениями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0" y="4040123"/>
            <a:ext cx="5649595" cy="698500"/>
            <a:chOff x="0" y="4040123"/>
            <a:chExt cx="5649595" cy="698500"/>
          </a:xfrm>
        </p:grpSpPr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211" y="4040123"/>
              <a:ext cx="1123188" cy="45415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86127" y="4040123"/>
              <a:ext cx="810768" cy="45415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25623" y="4040123"/>
              <a:ext cx="1921764" cy="45415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76115" y="4040123"/>
              <a:ext cx="725424" cy="45415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4283963"/>
              <a:ext cx="2330196" cy="45415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57400" y="4283963"/>
              <a:ext cx="3592067" cy="454151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128117" y="4075252"/>
            <a:ext cx="537464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600" spc="-25" b="1" i="1">
                <a:latin typeface="Calibri"/>
                <a:cs typeface="Calibri"/>
              </a:rPr>
              <a:t>Тайминг:</a:t>
            </a:r>
            <a:r>
              <a:rPr dirty="0" sz="1600" spc="-30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1</a:t>
            </a:r>
            <a:r>
              <a:rPr dirty="0" sz="1600" spc="-75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час,</a:t>
            </a:r>
            <a:r>
              <a:rPr dirty="0" sz="1600" spc="-25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встреча</a:t>
            </a:r>
            <a:r>
              <a:rPr dirty="0" sz="1600" spc="-15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онлайн</a:t>
            </a:r>
            <a:r>
              <a:rPr dirty="0" sz="1600" spc="-35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в</a:t>
            </a:r>
            <a:r>
              <a:rPr dirty="0" sz="1600" spc="-70" b="1" i="1">
                <a:latin typeface="Calibri"/>
                <a:cs typeface="Calibri"/>
              </a:rPr>
              <a:t> </a:t>
            </a:r>
            <a:r>
              <a:rPr dirty="0" sz="1600" spc="-20" b="1" i="1">
                <a:latin typeface="Calibri"/>
                <a:cs typeface="Calibri"/>
              </a:rPr>
              <a:t>zoom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20" b="1" i="1">
                <a:latin typeface="Calibri"/>
                <a:cs typeface="Calibri"/>
              </a:rPr>
              <a:t>Обязательное </a:t>
            </a:r>
            <a:r>
              <a:rPr dirty="0" sz="1600" b="1" i="1">
                <a:latin typeface="Calibri"/>
                <a:cs typeface="Calibri"/>
              </a:rPr>
              <a:t>условие:</a:t>
            </a:r>
            <a:r>
              <a:rPr dirty="0" sz="1600" spc="-55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присутствие</a:t>
            </a:r>
            <a:r>
              <a:rPr dirty="0" sz="1600" spc="-50" b="1" i="1">
                <a:latin typeface="Calibri"/>
                <a:cs typeface="Calibri"/>
              </a:rPr>
              <a:t> </a:t>
            </a:r>
            <a:r>
              <a:rPr dirty="0" sz="1600" b="1" i="1">
                <a:latin typeface="Calibri"/>
                <a:cs typeface="Calibri"/>
              </a:rPr>
              <a:t>и</a:t>
            </a:r>
            <a:r>
              <a:rPr dirty="0" sz="1600" spc="-60" b="1" i="1">
                <a:latin typeface="Calibri"/>
                <a:cs typeface="Calibri"/>
              </a:rPr>
              <a:t> </a:t>
            </a:r>
            <a:r>
              <a:rPr dirty="0" sz="1600" spc="-10" b="1" i="1">
                <a:latin typeface="Calibri"/>
                <a:cs typeface="Calibri"/>
              </a:rPr>
              <a:t>включенная</a:t>
            </a:r>
            <a:r>
              <a:rPr dirty="0" sz="1600" spc="-45" b="1" i="1">
                <a:latin typeface="Calibri"/>
                <a:cs typeface="Calibri"/>
              </a:rPr>
              <a:t> </a:t>
            </a:r>
            <a:r>
              <a:rPr dirty="0" sz="1600" spc="-10" b="1" i="1">
                <a:latin typeface="Calibri"/>
                <a:cs typeface="Calibri"/>
              </a:rPr>
              <a:t>камера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153923"/>
            <a:ext cx="1011936" cy="5608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9427" y="158495"/>
            <a:ext cx="10589260" cy="779145"/>
          </a:xfrm>
          <a:prstGeom prst="rect"/>
          <a:solidFill>
            <a:srgbClr val="FFFFFF"/>
          </a:solidFill>
          <a:ln w="12192">
            <a:solidFill>
              <a:srgbClr val="4470C4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200"/>
              </a:spcBef>
            </a:pPr>
            <a:r>
              <a:rPr dirty="0" sz="4250" b="1">
                <a:latin typeface="Times New Roman"/>
                <a:cs typeface="Times New Roman"/>
              </a:rPr>
              <a:t>Презентация</a:t>
            </a:r>
            <a:r>
              <a:rPr dirty="0" sz="4250" spc="-135" b="1">
                <a:latin typeface="Times New Roman"/>
                <a:cs typeface="Times New Roman"/>
              </a:rPr>
              <a:t> </a:t>
            </a:r>
            <a:r>
              <a:rPr dirty="0" sz="4250" b="1">
                <a:latin typeface="Times New Roman"/>
                <a:cs typeface="Times New Roman"/>
              </a:rPr>
              <a:t>финансовых</a:t>
            </a:r>
            <a:r>
              <a:rPr dirty="0" sz="4250" spc="-114" b="1">
                <a:latin typeface="Times New Roman"/>
                <a:cs typeface="Times New Roman"/>
              </a:rPr>
              <a:t> </a:t>
            </a:r>
            <a:r>
              <a:rPr dirty="0" sz="4250" spc="-10" b="1">
                <a:latin typeface="Times New Roman"/>
                <a:cs typeface="Times New Roman"/>
              </a:rPr>
              <a:t>услуг</a:t>
            </a:r>
            <a:endParaRPr sz="425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43000"/>
            <a:ext cx="3462528" cy="1600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15136" y="1662811"/>
            <a:ext cx="1755139" cy="59245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0"/>
              </a:spcBef>
            </a:pPr>
            <a:r>
              <a:rPr dirty="0" sz="1850" spc="-114">
                <a:latin typeface="Verdana"/>
                <a:cs typeface="Verdana"/>
              </a:rPr>
              <a:t>ВЕРЬ</a:t>
            </a:r>
            <a:r>
              <a:rPr dirty="0" sz="1850" spc="-275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В</a:t>
            </a:r>
            <a:r>
              <a:rPr dirty="0" sz="1850" spc="-320">
                <a:latin typeface="Verdana"/>
                <a:cs typeface="Verdana"/>
              </a:rPr>
              <a:t> </a:t>
            </a:r>
            <a:r>
              <a:rPr dirty="0" sz="1850" spc="-85">
                <a:latin typeface="Verdana"/>
                <a:cs typeface="Verdana"/>
              </a:rPr>
              <a:t>ТО,</a:t>
            </a:r>
            <a:r>
              <a:rPr dirty="0" sz="1850" spc="-225">
                <a:latin typeface="Verdana"/>
                <a:cs typeface="Verdana"/>
              </a:rPr>
              <a:t> </a:t>
            </a:r>
            <a:r>
              <a:rPr dirty="0" sz="1850" spc="-35">
                <a:latin typeface="Verdana"/>
                <a:cs typeface="Verdana"/>
              </a:rPr>
              <a:t>ЧТО </a:t>
            </a:r>
            <a:r>
              <a:rPr dirty="0" sz="1850" spc="-145">
                <a:latin typeface="Verdana"/>
                <a:cs typeface="Verdana"/>
              </a:rPr>
              <a:t>ТЫ</a:t>
            </a:r>
            <a:r>
              <a:rPr dirty="0" sz="1850" spc="-434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ПРОДАЕШЬ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0603" y="1943100"/>
            <a:ext cx="3148583" cy="194767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06797" y="2574798"/>
            <a:ext cx="1642745" cy="8712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latin typeface="Verdana"/>
                <a:cs typeface="Verdana"/>
              </a:rPr>
              <a:t>ПОМНИ</a:t>
            </a:r>
            <a:r>
              <a:rPr dirty="0" sz="1850" spc="-105">
                <a:latin typeface="Verdana"/>
                <a:cs typeface="Verdana"/>
              </a:rPr>
              <a:t> </a:t>
            </a:r>
            <a:r>
              <a:rPr dirty="0" sz="1850" spc="-50">
                <a:latin typeface="Verdana"/>
                <a:cs typeface="Verdana"/>
              </a:rPr>
              <a:t>о</a:t>
            </a:r>
            <a:endParaRPr sz="18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850" spc="-35">
                <a:latin typeface="Verdana"/>
                <a:cs typeface="Verdana"/>
              </a:rPr>
              <a:t>потребностях </a:t>
            </a:r>
            <a:r>
              <a:rPr dirty="0" sz="1850" spc="-10">
                <a:latin typeface="Verdana"/>
                <a:cs typeface="Verdana"/>
              </a:rPr>
              <a:t>клиента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3859" y="1143000"/>
            <a:ext cx="3462528" cy="16002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445245" y="1782318"/>
            <a:ext cx="260286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20">
                <a:latin typeface="Verdana"/>
                <a:cs typeface="Verdana"/>
              </a:rPr>
              <a:t>ЗНАЙ</a:t>
            </a:r>
            <a:r>
              <a:rPr dirty="0" sz="1850" spc="-135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СВОЙ</a:t>
            </a:r>
            <a:r>
              <a:rPr dirty="0" sz="1850" spc="-100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ПРОДУКТ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3634740"/>
            <a:ext cx="11814175" cy="2120265"/>
            <a:chOff x="0" y="3634740"/>
            <a:chExt cx="11814175" cy="212026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03904"/>
              <a:ext cx="3738372" cy="195072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1519" y="3634740"/>
              <a:ext cx="3462528" cy="194767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915720" y="4245355"/>
            <a:ext cx="2160270" cy="1514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98145">
              <a:lnSpc>
                <a:spcPct val="100000"/>
              </a:lnSpc>
              <a:spcBef>
                <a:spcPts val="95"/>
              </a:spcBef>
            </a:pPr>
            <a:r>
              <a:rPr dirty="0" sz="1850" spc="-10">
                <a:latin typeface="Verdana"/>
                <a:cs typeface="Verdana"/>
              </a:rPr>
              <a:t>ВАЖНО </a:t>
            </a:r>
            <a:r>
              <a:rPr dirty="0" sz="1850" spc="-20">
                <a:latin typeface="Verdana"/>
                <a:cs typeface="Verdana"/>
              </a:rPr>
              <a:t>ПОКАЗЫВАТЬ,</a:t>
            </a:r>
            <a:endParaRPr sz="1850">
              <a:latin typeface="Verdana"/>
              <a:cs typeface="Verdana"/>
            </a:endParaRPr>
          </a:p>
          <a:p>
            <a:pPr marL="12700">
              <a:lnSpc>
                <a:spcPts val="2195"/>
              </a:lnSpc>
            </a:pPr>
            <a:r>
              <a:rPr dirty="0" sz="1850" spc="-55">
                <a:latin typeface="Verdana"/>
                <a:cs typeface="Verdana"/>
              </a:rPr>
              <a:t>РИСОВАТЬ,</a:t>
            </a:r>
            <a:r>
              <a:rPr dirty="0" sz="1850" spc="-170">
                <a:latin typeface="Verdana"/>
                <a:cs typeface="Verdana"/>
              </a:rPr>
              <a:t> </a:t>
            </a:r>
            <a:r>
              <a:rPr dirty="0" sz="1850" spc="-65">
                <a:latin typeface="Verdana"/>
                <a:cs typeface="Verdana"/>
              </a:rPr>
              <a:t>как</a:t>
            </a:r>
            <a:r>
              <a:rPr dirty="0" sz="1850" spc="-114">
                <a:latin typeface="Verdana"/>
                <a:cs typeface="Verdana"/>
              </a:rPr>
              <a:t> </a:t>
            </a:r>
            <a:r>
              <a:rPr dirty="0" sz="1850" spc="-25">
                <a:latin typeface="Verdana"/>
                <a:cs typeface="Verdana"/>
              </a:rPr>
              <a:t>на</a:t>
            </a:r>
            <a:endParaRPr sz="1850">
              <a:latin typeface="Verdana"/>
              <a:cs typeface="Verdana"/>
            </a:endParaRPr>
          </a:p>
          <a:p>
            <a:pPr marL="12700" marR="366395">
              <a:lnSpc>
                <a:spcPct val="98400"/>
              </a:lnSpc>
              <a:spcBef>
                <a:spcPts val="75"/>
              </a:spcBef>
            </a:pPr>
            <a:r>
              <a:rPr dirty="0" sz="2400" spc="-65">
                <a:latin typeface="Verdana"/>
                <a:cs typeface="Verdana"/>
              </a:rPr>
              <a:t>листе</a:t>
            </a:r>
            <a:r>
              <a:rPr dirty="0" sz="1850" spc="-65">
                <a:latin typeface="Verdana"/>
                <a:cs typeface="Verdana"/>
              </a:rPr>
              <a:t>,</a:t>
            </a:r>
            <a:r>
              <a:rPr dirty="0" sz="1850" spc="-155">
                <a:latin typeface="Verdana"/>
                <a:cs typeface="Verdana"/>
              </a:rPr>
              <a:t> </a:t>
            </a:r>
            <a:r>
              <a:rPr dirty="0" sz="1850" spc="-70">
                <a:latin typeface="Verdana"/>
                <a:cs typeface="Verdana"/>
              </a:rPr>
              <a:t>так</a:t>
            </a:r>
            <a:r>
              <a:rPr dirty="0" sz="1850" spc="-160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и</a:t>
            </a:r>
            <a:r>
              <a:rPr dirty="0" sz="1850" spc="-155">
                <a:latin typeface="Verdana"/>
                <a:cs typeface="Verdana"/>
              </a:rPr>
              <a:t> </a:t>
            </a:r>
            <a:r>
              <a:rPr dirty="0" sz="1850" spc="-50">
                <a:latin typeface="Verdana"/>
                <a:cs typeface="Verdana"/>
              </a:rPr>
              <a:t>в </a:t>
            </a:r>
            <a:r>
              <a:rPr dirty="0" sz="1850" spc="-10">
                <a:latin typeface="Verdana"/>
                <a:cs typeface="Verdana"/>
              </a:rPr>
              <a:t>голове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91676" y="4343527"/>
            <a:ext cx="2039620" cy="589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850" spc="-55">
                <a:latin typeface="Verdana"/>
                <a:cs typeface="Verdana"/>
              </a:rPr>
              <a:t>БУДЬ</a:t>
            </a:r>
            <a:r>
              <a:rPr dirty="0" sz="1850" spc="-204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В</a:t>
            </a:r>
            <a:r>
              <a:rPr dirty="0" sz="1850" spc="-340">
                <a:latin typeface="Verdana"/>
                <a:cs typeface="Verdana"/>
              </a:rPr>
              <a:t> </a:t>
            </a:r>
            <a:r>
              <a:rPr dirty="0" sz="1850" spc="-20">
                <a:latin typeface="Verdana"/>
                <a:cs typeface="Verdana"/>
              </a:rPr>
              <a:t>ДИАЛОГЕ </a:t>
            </a:r>
            <a:r>
              <a:rPr dirty="0" sz="1850">
                <a:latin typeface="Verdana"/>
                <a:cs typeface="Verdana"/>
              </a:rPr>
              <a:t>С</a:t>
            </a:r>
            <a:r>
              <a:rPr dirty="0" sz="1850" spc="75">
                <a:latin typeface="Verdana"/>
                <a:cs typeface="Verdana"/>
              </a:rPr>
              <a:t> </a:t>
            </a:r>
            <a:r>
              <a:rPr dirty="0" sz="1850" spc="-10">
                <a:latin typeface="Verdana"/>
                <a:cs typeface="Verdana"/>
              </a:rPr>
              <a:t>КЛИЕНТОМ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51986" y="5484672"/>
            <a:ext cx="512381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b="1">
                <a:latin typeface="Arial"/>
                <a:cs typeface="Arial"/>
              </a:rPr>
              <a:t>Мы</a:t>
            </a:r>
            <a:r>
              <a:rPr dirty="0" sz="1850" spc="-5" b="1">
                <a:latin typeface="Arial"/>
                <a:cs typeface="Arial"/>
              </a:rPr>
              <a:t> </a:t>
            </a:r>
            <a:r>
              <a:rPr dirty="0" sz="1850" b="1">
                <a:latin typeface="Arial"/>
                <a:cs typeface="Arial"/>
              </a:rPr>
              <a:t>продаем</a:t>
            </a:r>
            <a:r>
              <a:rPr dirty="0" sz="1850" spc="-65" b="1">
                <a:latin typeface="Arial"/>
                <a:cs typeface="Arial"/>
              </a:rPr>
              <a:t> </a:t>
            </a:r>
            <a:r>
              <a:rPr dirty="0" sz="1850" b="1">
                <a:latin typeface="Arial"/>
                <a:cs typeface="Arial"/>
              </a:rPr>
              <a:t>будущий</a:t>
            </a:r>
            <a:r>
              <a:rPr dirty="0" sz="1850" spc="45" b="1">
                <a:latin typeface="Arial"/>
                <a:cs typeface="Arial"/>
              </a:rPr>
              <a:t> </a:t>
            </a:r>
            <a:r>
              <a:rPr dirty="0" sz="1850" b="1">
                <a:latin typeface="Arial"/>
                <a:cs typeface="Arial"/>
              </a:rPr>
              <a:t>образ</a:t>
            </a:r>
            <a:r>
              <a:rPr dirty="0" sz="1850" spc="-10" b="1">
                <a:latin typeface="Arial"/>
                <a:cs typeface="Arial"/>
              </a:rPr>
              <a:t> </a:t>
            </a:r>
            <a:r>
              <a:rPr dirty="0" sz="1850" b="1">
                <a:latin typeface="Arial"/>
                <a:cs typeface="Arial"/>
              </a:rPr>
              <a:t>жизни</a:t>
            </a:r>
            <a:r>
              <a:rPr dirty="0" sz="1850" spc="-20" b="1">
                <a:latin typeface="Arial"/>
                <a:cs typeface="Arial"/>
              </a:rPr>
              <a:t> </a:t>
            </a:r>
            <a:r>
              <a:rPr dirty="0" sz="1850" spc="-10" b="1">
                <a:latin typeface="Arial"/>
                <a:cs typeface="Arial"/>
              </a:rPr>
              <a:t>клиента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2163" y="121920"/>
            <a:ext cx="10386060" cy="399415"/>
          </a:xfrm>
          <a:prstGeom prst="rect"/>
          <a:solidFill>
            <a:srgbClr val="FFFFFF"/>
          </a:solidFill>
          <a:ln w="12192">
            <a:solidFill>
              <a:srgbClr val="FFC000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dirty="0" sz="2000" b="1">
                <a:latin typeface="Times New Roman"/>
                <a:cs typeface="Times New Roman"/>
              </a:rPr>
              <a:t>Чтобы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красиво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и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легко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Times New Roman"/>
                <a:cs typeface="Times New Roman"/>
              </a:rPr>
              <a:t>продавать,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надо: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96823" y="606550"/>
            <a:ext cx="11695430" cy="6251575"/>
            <a:chOff x="496823" y="606550"/>
            <a:chExt cx="11695430" cy="6251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627" y="606550"/>
              <a:ext cx="7167372" cy="62514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" y="1303019"/>
              <a:ext cx="4674108" cy="46451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0047" y="6150862"/>
              <a:ext cx="1901951" cy="690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371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95"/>
              </a:spcBef>
            </a:pPr>
            <a:r>
              <a:rPr dirty="0" sz="3700" b="1">
                <a:latin typeface="Times New Roman"/>
                <a:cs typeface="Times New Roman"/>
              </a:rPr>
              <a:t>Примеры</a:t>
            </a:r>
            <a:r>
              <a:rPr dirty="0" sz="3700" spc="-204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презентации</a:t>
            </a:r>
            <a:r>
              <a:rPr dirty="0" sz="3700" spc="-160" b="1">
                <a:latin typeface="Times New Roman"/>
                <a:cs typeface="Times New Roman"/>
              </a:rPr>
              <a:t> </a:t>
            </a:r>
            <a:r>
              <a:rPr dirty="0" sz="3700" spc="-10" b="1">
                <a:latin typeface="Times New Roman"/>
                <a:cs typeface="Times New Roman"/>
              </a:rPr>
              <a:t>продукта</a:t>
            </a:r>
            <a:endParaRPr sz="37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5" y="164592"/>
            <a:ext cx="1016508" cy="54863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42391" y="1285113"/>
            <a:ext cx="10967085" cy="5416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Айгуль,</a:t>
            </a:r>
            <a:r>
              <a:rPr dirty="0" sz="3200" spc="-10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ежемесячный</a:t>
            </a:r>
            <a:r>
              <a:rPr dirty="0" sz="3200" spc="-8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взнос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включила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безлимитный</a:t>
            </a:r>
            <a:r>
              <a:rPr dirty="0" sz="3200" spc="-10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пакет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услуг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Litro,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о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котором</a:t>
            </a:r>
            <a:r>
              <a:rPr dirty="0" sz="3200" spc="-114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я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рассказывала,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сейчас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вам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распишу,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все </a:t>
            </a:r>
            <a:r>
              <a:rPr dirty="0" sz="3200">
                <a:latin typeface="Times New Roman"/>
                <a:cs typeface="Times New Roman"/>
              </a:rPr>
              <a:t>что</a:t>
            </a:r>
            <a:r>
              <a:rPr dirty="0" sz="3200" spc="-5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вы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можете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использовать</a:t>
            </a:r>
            <a:r>
              <a:rPr dirty="0" sz="3200" spc="-9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вместе</a:t>
            </a:r>
            <a:r>
              <a:rPr dirty="0" sz="3200" spc="-5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с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вашим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автомобилем.</a:t>
            </a:r>
            <a:endParaRPr sz="3200">
              <a:latin typeface="Times New Roman"/>
              <a:cs typeface="Times New Roman"/>
            </a:endParaRPr>
          </a:p>
          <a:p>
            <a:pPr marL="12700" marR="121158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Кстати,</a:t>
            </a:r>
            <a:r>
              <a:rPr dirty="0" sz="3200" spc="-80">
                <a:latin typeface="Times New Roman"/>
                <a:cs typeface="Times New Roman"/>
              </a:rPr>
              <a:t>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вы</a:t>
            </a:r>
            <a:r>
              <a:rPr dirty="0" u="sng" sz="3200" spc="-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ранее</a:t>
            </a:r>
            <a:r>
              <a:rPr dirty="0" u="sng" sz="3200" spc="-8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говорили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что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приходилось</a:t>
            </a:r>
            <a:r>
              <a:rPr dirty="0" sz="3200" spc="-11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вызывать </a:t>
            </a:r>
            <a:r>
              <a:rPr dirty="0" sz="3200">
                <a:latin typeface="Times New Roman"/>
                <a:cs typeface="Times New Roman"/>
              </a:rPr>
              <a:t>эвакуатор</a:t>
            </a:r>
            <a:r>
              <a:rPr dirty="0" sz="3200" spc="-9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при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поломке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автомобиля,</a:t>
            </a:r>
            <a:r>
              <a:rPr dirty="0" sz="3200" spc="-5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верно?</a:t>
            </a:r>
            <a:endParaRPr sz="3200">
              <a:latin typeface="Times New Roman"/>
              <a:cs typeface="Times New Roman"/>
            </a:endParaRPr>
          </a:p>
          <a:p>
            <a:pPr algn="r" marR="1830705">
              <a:lnSpc>
                <a:spcPct val="100000"/>
              </a:lnSpc>
            </a:pPr>
            <a:r>
              <a:rPr dirty="0" sz="3200" spc="-25">
                <a:latin typeface="Times New Roman"/>
                <a:cs typeface="Times New Roman"/>
              </a:rPr>
              <a:t>ДА</a:t>
            </a:r>
            <a:endParaRPr sz="3200">
              <a:latin typeface="Times New Roman"/>
              <a:cs typeface="Times New Roman"/>
            </a:endParaRPr>
          </a:p>
          <a:p>
            <a:pPr algn="just" marL="12700" marR="398780" indent="91440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Сейчас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у</a:t>
            </a:r>
            <a:r>
              <a:rPr dirty="0" u="sng" sz="3200" spc="-2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вас</a:t>
            </a:r>
            <a:r>
              <a:rPr dirty="0" u="sng" sz="3200" spc="-1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будет возможность,</a:t>
            </a:r>
            <a:r>
              <a:rPr dirty="0" sz="3200" spc="-45" b="1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и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эвакуатор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</a:t>
            </a:r>
            <a:r>
              <a:rPr dirty="0" sz="3200" spc="-10">
                <a:latin typeface="Times New Roman"/>
                <a:cs typeface="Times New Roman"/>
              </a:rPr>
              <a:t> случае </a:t>
            </a:r>
            <a:r>
              <a:rPr dirty="0" sz="3200">
                <a:latin typeface="Times New Roman"/>
                <a:cs typeface="Times New Roman"/>
              </a:rPr>
              <a:t>непредвиденных</a:t>
            </a:r>
            <a:r>
              <a:rPr dirty="0" sz="3200" spc="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ситуаций</a:t>
            </a:r>
            <a:r>
              <a:rPr dirty="0" sz="3200" spc="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вы</a:t>
            </a:r>
            <a:r>
              <a:rPr dirty="0" sz="3200" spc="9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сможете</a:t>
            </a:r>
            <a:r>
              <a:rPr dirty="0" sz="3200" spc="10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вызывать</a:t>
            </a:r>
            <a:r>
              <a:rPr dirty="0" sz="3200" spc="11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абсолютно </a:t>
            </a:r>
            <a:r>
              <a:rPr dirty="0" sz="3200">
                <a:latin typeface="Times New Roman"/>
                <a:cs typeface="Times New Roman"/>
              </a:rPr>
              <a:t>бесплатно,</a:t>
            </a:r>
            <a:r>
              <a:rPr dirty="0" sz="3200" spc="-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здорово</a:t>
            </a:r>
            <a:r>
              <a:rPr dirty="0" sz="3200" spc="-10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не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так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ли?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-25">
                <a:latin typeface="Times New Roman"/>
                <a:cs typeface="Times New Roman"/>
              </a:rPr>
              <a:t>ДА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1">
                <a:latin typeface="Times New Roman"/>
                <a:cs typeface="Times New Roman"/>
              </a:rPr>
              <a:t>Примеры</a:t>
            </a:r>
            <a:r>
              <a:rPr dirty="0" sz="4800" spc="-250" b="1">
                <a:latin typeface="Times New Roman"/>
                <a:cs typeface="Times New Roman"/>
              </a:rPr>
              <a:t> </a:t>
            </a:r>
            <a:r>
              <a:rPr dirty="0" sz="4800" b="1">
                <a:latin typeface="Times New Roman"/>
                <a:cs typeface="Times New Roman"/>
              </a:rPr>
              <a:t>презентации</a:t>
            </a:r>
            <a:r>
              <a:rPr dirty="0" sz="4800" spc="-280" b="1">
                <a:latin typeface="Times New Roman"/>
                <a:cs typeface="Times New Roman"/>
              </a:rPr>
              <a:t> </a:t>
            </a:r>
            <a:r>
              <a:rPr dirty="0" sz="4800" spc="-10" b="1">
                <a:latin typeface="Times New Roman"/>
                <a:cs typeface="Times New Roman"/>
              </a:rPr>
              <a:t>продукта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544" y="280415"/>
            <a:ext cx="11230610" cy="5341620"/>
            <a:chOff x="161544" y="280415"/>
            <a:chExt cx="11230610" cy="53416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280415"/>
              <a:ext cx="1039368" cy="5532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6663" y="1616963"/>
              <a:ext cx="4555235" cy="400507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42391" y="1290015"/>
            <a:ext cx="5292725" cy="2978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273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Эвакуатор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будет</a:t>
            </a:r>
            <a:r>
              <a:rPr dirty="0" sz="2400" spc="-1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входить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карту </a:t>
            </a:r>
            <a:r>
              <a:rPr dirty="0" sz="2400">
                <a:latin typeface="Times New Roman"/>
                <a:cs typeface="Times New Roman"/>
              </a:rPr>
              <a:t>помощи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на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дорогах,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она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у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вас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будет действовать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</a:t>
            </a:r>
            <a:r>
              <a:rPr dirty="0" sz="2400" spc="-1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течении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года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400">
              <a:latin typeface="Times New Roman"/>
              <a:cs typeface="Times New Roman"/>
            </a:endParaRPr>
          </a:p>
          <a:p>
            <a:pPr marL="40005" marR="5080" indent="56515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ПОКАЗЫВАЙТЕ</a:t>
            </a:r>
            <a:r>
              <a:rPr dirty="0" sz="2400" spc="-1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ПРОДУКТ, </a:t>
            </a:r>
            <a:r>
              <a:rPr dirty="0" sz="2400" b="1">
                <a:latin typeface="Times New Roman"/>
                <a:cs typeface="Times New Roman"/>
              </a:rPr>
              <a:t>КАЖДУЮ</a:t>
            </a:r>
            <a:r>
              <a:rPr dirty="0" sz="2400" spc="-1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УСЛУГУ</a:t>
            </a:r>
            <a:r>
              <a:rPr dirty="0" sz="2400" spc="-114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ПРЕЗЕНТУЙТЕ</a:t>
            </a:r>
            <a:endParaRPr sz="24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ЧЕРЕЗ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ИСТОРИИ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И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ПОЛЬЗУ!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6344" y="181355"/>
            <a:ext cx="10284460" cy="584200"/>
          </a:xfrm>
          <a:prstGeom prst="rect">
            <a:avLst/>
          </a:prstGeom>
          <a:solidFill>
            <a:srgbClr val="FFFFFF"/>
          </a:solidFill>
          <a:ln w="12192">
            <a:solidFill>
              <a:srgbClr val="6EAC46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3204210" marR="2586355" indent="-593090">
              <a:lnSpc>
                <a:spcPct val="100000"/>
              </a:lnSpc>
              <a:spcBef>
                <a:spcPts val="275"/>
              </a:spcBef>
            </a:pP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F0000"/>
                </a:solidFill>
                <a:latin typeface="Arial"/>
                <a:cs typeface="Arial"/>
              </a:rPr>
              <a:t>ИСТОРИИ</a:t>
            </a:r>
            <a:r>
              <a:rPr dirty="0" sz="16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F0000"/>
                </a:solidFill>
                <a:latin typeface="Arial"/>
                <a:cs typeface="Arial"/>
              </a:rPr>
              <a:t>ПОЗВОЛЯЮТ</a:t>
            </a:r>
            <a:r>
              <a:rPr dirty="0" sz="16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90" b="1">
                <a:solidFill>
                  <a:srgbClr val="FF0000"/>
                </a:solidFill>
                <a:latin typeface="Arial"/>
                <a:cs typeface="Arial"/>
              </a:rPr>
              <a:t>ВЫСТРАИВАТЬ</a:t>
            </a:r>
            <a:r>
              <a:rPr dirty="0" sz="16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КРЕПКИЕ </a:t>
            </a: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ВЗАИМООТНОШЕНИЯ</a:t>
            </a:r>
            <a:r>
              <a:rPr dirty="0" sz="1600" spc="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С</a:t>
            </a:r>
            <a:r>
              <a:rPr dirty="0" sz="16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ПОКУПАТЕЛЯМИ</a:t>
            </a:r>
            <a:r>
              <a:rPr dirty="0" sz="1600" spc="-10" b="1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41247" y="1447800"/>
            <a:ext cx="10151745" cy="3962400"/>
            <a:chOff x="841247" y="1447800"/>
            <a:chExt cx="10151745" cy="396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47" y="1447800"/>
              <a:ext cx="4408932" cy="3962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1244" y="1799843"/>
              <a:ext cx="5611367" cy="17541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381244" y="1799844"/>
            <a:ext cx="5611495" cy="1754505"/>
          </a:xfrm>
          <a:prstGeom prst="rect">
            <a:avLst/>
          </a:prstGeom>
          <a:ln w="6096">
            <a:solidFill>
              <a:srgbClr val="6EAC46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4139" marR="614045">
              <a:lnSpc>
                <a:spcPct val="100000"/>
              </a:lnSpc>
              <a:spcBef>
                <a:spcPts val="285"/>
              </a:spcBef>
            </a:pPr>
            <a:r>
              <a:rPr dirty="0" sz="1800" spc="-25">
                <a:latin typeface="Microsoft Sans Serif"/>
                <a:cs typeface="Microsoft Sans Serif"/>
              </a:rPr>
              <a:t>Сторителлинг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магическим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 spc="-30">
                <a:latin typeface="Microsoft Sans Serif"/>
                <a:cs typeface="Microsoft Sans Serif"/>
              </a:rPr>
              <a:t>образом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способен </a:t>
            </a:r>
            <a:r>
              <a:rPr dirty="0" sz="1800" spc="-30">
                <a:latin typeface="Microsoft Sans Serif"/>
                <a:cs typeface="Microsoft Sans Serif"/>
              </a:rPr>
              <a:t>создавать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доверие,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которое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является</a:t>
            </a:r>
            <a:r>
              <a:rPr dirty="0" sz="1800" spc="-114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основой прочных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взаимоотношений.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Согласно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опросу, </a:t>
            </a:r>
            <a:r>
              <a:rPr dirty="0" sz="1800" spc="-25">
                <a:latin typeface="Microsoft Sans Serif"/>
                <a:cs typeface="Microsoft Sans Serif"/>
              </a:rPr>
              <a:t>проведенному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New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York</a:t>
            </a:r>
            <a:r>
              <a:rPr dirty="0" sz="1800" spc="-10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Times/CBS,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люди</a:t>
            </a:r>
            <a:endParaRPr sz="1800">
              <a:latin typeface="Microsoft Sans Serif"/>
              <a:cs typeface="Microsoft Sans Serif"/>
            </a:endParaRPr>
          </a:p>
          <a:p>
            <a:pPr marL="104139" marR="37655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Microsoft Sans Serif"/>
                <a:cs typeface="Microsoft Sans Serif"/>
              </a:rPr>
              <a:t>доверяют</a:t>
            </a:r>
            <a:r>
              <a:rPr dirty="0" sz="1800" spc="-1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в</a:t>
            </a:r>
            <a:r>
              <a:rPr dirty="0" sz="1800" spc="-1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70%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случаях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людям,</a:t>
            </a:r>
            <a:r>
              <a:rPr dirty="0" sz="1800" spc="-10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с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которыми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они </a:t>
            </a:r>
            <a:r>
              <a:rPr dirty="0" sz="1800">
                <a:latin typeface="Microsoft Sans Serif"/>
                <a:cs typeface="Microsoft Sans Serif"/>
              </a:rPr>
              <a:t>плотно</a:t>
            </a:r>
            <a:r>
              <a:rPr dirty="0" sz="1800" spc="-9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общаются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и</a:t>
            </a:r>
            <a:r>
              <a:rPr dirty="0" sz="1800" spc="-1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слушают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их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истории.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9004" y="6161530"/>
            <a:ext cx="1872995" cy="67970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703570" y="3913378"/>
            <a:ext cx="5434330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59865">
              <a:lnSpc>
                <a:spcPct val="100000"/>
              </a:lnSpc>
              <a:spcBef>
                <a:spcPts val="100"/>
              </a:spcBef>
            </a:pPr>
            <a:r>
              <a:rPr dirty="0" sz="1800" spc="-35" i="1">
                <a:solidFill>
                  <a:srgbClr val="42AD51"/>
                </a:solidFill>
                <a:latin typeface="Arial"/>
                <a:cs typeface="Arial"/>
              </a:rPr>
              <a:t>Почему?</a:t>
            </a:r>
            <a:r>
              <a:rPr dirty="0" sz="1800" spc="-9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Все</a:t>
            </a:r>
            <a:r>
              <a:rPr dirty="0" sz="1800" spc="-11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очень</a:t>
            </a:r>
            <a:r>
              <a:rPr dirty="0" sz="1800" spc="-8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просто.</a:t>
            </a:r>
            <a:r>
              <a:rPr dirty="0" sz="1800" spc="-6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42AD51"/>
                </a:solidFill>
                <a:latin typeface="Arial"/>
                <a:cs typeface="Arial"/>
              </a:rPr>
              <a:t>Когда</a:t>
            </a:r>
            <a:r>
              <a:rPr dirty="0" sz="1800" spc="-6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вы </a:t>
            </a:r>
            <a:r>
              <a:rPr dirty="0" sz="1800" spc="-30" i="1">
                <a:solidFill>
                  <a:srgbClr val="42AD51"/>
                </a:solidFill>
                <a:latin typeface="Arial"/>
                <a:cs typeface="Arial"/>
              </a:rPr>
              <a:t>рассказываете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историю,</a:t>
            </a:r>
            <a:r>
              <a:rPr dirty="0" sz="1800" spc="-3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у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30" i="1">
                <a:solidFill>
                  <a:srgbClr val="42AD51"/>
                </a:solidFill>
                <a:latin typeface="Arial"/>
                <a:cs typeface="Arial"/>
              </a:rPr>
              <a:t>человека</a:t>
            </a:r>
            <a:r>
              <a:rPr dirty="0" sz="1800" spc="-11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создается </a:t>
            </a:r>
            <a:r>
              <a:rPr dirty="0" sz="1800" spc="-30" i="1">
                <a:solidFill>
                  <a:srgbClr val="42AD51"/>
                </a:solidFill>
                <a:latin typeface="Arial"/>
                <a:cs typeface="Arial"/>
              </a:rPr>
              <a:t>впечатление,</a:t>
            </a:r>
            <a:r>
              <a:rPr dirty="0" sz="1800" spc="-7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что</a:t>
            </a:r>
            <a:r>
              <a:rPr dirty="0" sz="1800" spc="-5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вы</a:t>
            </a:r>
            <a:r>
              <a:rPr dirty="0" sz="1800" spc="-8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впускаете</a:t>
            </a:r>
            <a:r>
              <a:rPr dirty="0" sz="1800" spc="-7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его</a:t>
            </a:r>
            <a:r>
              <a:rPr dirty="0" sz="1800" spc="-7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в</a:t>
            </a:r>
            <a:r>
              <a:rPr dirty="0" sz="1800" spc="-10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42AD51"/>
                </a:solidFill>
                <a:latin typeface="Arial"/>
                <a:cs typeface="Arial"/>
              </a:rPr>
              <a:t>свой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внутренний</a:t>
            </a:r>
            <a:r>
              <a:rPr dirty="0" sz="1800" spc="-12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мир,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открываетесь</a:t>
            </a:r>
            <a:r>
              <a:rPr dirty="0" sz="1800" spc="1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и</a:t>
            </a:r>
            <a:r>
              <a:rPr dirty="0" sz="1800" spc="-12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делаетесь </a:t>
            </a:r>
            <a:r>
              <a:rPr dirty="0" sz="1800" spc="-20" i="1">
                <a:solidFill>
                  <a:srgbClr val="42AD51"/>
                </a:solidFill>
                <a:latin typeface="Arial"/>
                <a:cs typeface="Arial"/>
              </a:rPr>
              <a:t>уязвимее,</a:t>
            </a:r>
            <a:r>
              <a:rPr dirty="0" sz="1800" spc="-10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то</a:t>
            </a:r>
            <a:r>
              <a:rPr dirty="0" sz="1800" spc="-7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есть</a:t>
            </a:r>
            <a:r>
              <a:rPr dirty="0" sz="1800" spc="-7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30" i="1">
                <a:solidFill>
                  <a:srgbClr val="42AD51"/>
                </a:solidFill>
                <a:latin typeface="Arial"/>
                <a:cs typeface="Arial"/>
              </a:rPr>
              <a:t>доверяете</a:t>
            </a:r>
            <a:r>
              <a:rPr dirty="0" sz="1800" spc="-5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60" i="1">
                <a:solidFill>
                  <a:srgbClr val="42AD51"/>
                </a:solidFill>
                <a:latin typeface="Arial"/>
                <a:cs typeface="Arial"/>
              </a:rPr>
              <a:t>ему.</a:t>
            </a:r>
            <a:r>
              <a:rPr dirty="0" sz="1800" spc="-14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В</a:t>
            </a:r>
            <a:r>
              <a:rPr dirty="0" sz="1800" spc="-11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ответ</a:t>
            </a:r>
            <a:r>
              <a:rPr dirty="0" sz="1800" spc="-5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на </a:t>
            </a:r>
            <a:r>
              <a:rPr dirty="0" sz="1800" spc="-20" i="1">
                <a:solidFill>
                  <a:srgbClr val="42AD51"/>
                </a:solidFill>
                <a:latin typeface="Arial"/>
                <a:cs typeface="Arial"/>
              </a:rPr>
              <a:t>это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он</a:t>
            </a:r>
            <a:r>
              <a:rPr dirty="0" sz="1800" spc="-11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делает</a:t>
            </a:r>
            <a:r>
              <a:rPr dirty="0" sz="1800" spc="-9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шаг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45" i="1">
                <a:solidFill>
                  <a:srgbClr val="42AD51"/>
                </a:solidFill>
                <a:latin typeface="Arial"/>
                <a:cs typeface="Arial"/>
              </a:rPr>
              <a:t>навстречу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—</a:t>
            </a:r>
            <a:r>
              <a:rPr dirty="0" sz="1800" spc="-10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дарит</a:t>
            </a:r>
            <a:r>
              <a:rPr dirty="0" sz="1800" spc="-7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вам</a:t>
            </a:r>
            <a:r>
              <a:rPr dirty="0" sz="1800" spc="-9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42AD51"/>
                </a:solidFill>
                <a:latin typeface="Arial"/>
                <a:cs typeface="Arial"/>
              </a:rPr>
              <a:t>свое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доверие.</a:t>
            </a:r>
            <a:r>
              <a:rPr dirty="0" sz="1800" spc="-11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История</a:t>
            </a:r>
            <a:r>
              <a:rPr dirty="0" sz="1800" spc="-8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–</a:t>
            </a:r>
            <a:r>
              <a:rPr dirty="0" sz="1800" spc="-12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самый</a:t>
            </a:r>
            <a:r>
              <a:rPr dirty="0" sz="1800" spc="-114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быстрый</a:t>
            </a:r>
            <a:r>
              <a:rPr dirty="0" sz="1800" spc="-5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путь</a:t>
            </a:r>
            <a:r>
              <a:rPr dirty="0" sz="1800" spc="-114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Arial"/>
                <a:cs typeface="Arial"/>
              </a:rPr>
              <a:t>от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незнакомца</a:t>
            </a:r>
            <a:r>
              <a:rPr dirty="0" sz="1800" spc="-95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42AD51"/>
                </a:solidFill>
                <a:latin typeface="Arial"/>
                <a:cs typeface="Arial"/>
              </a:rPr>
              <a:t>к</a:t>
            </a:r>
            <a:r>
              <a:rPr dirty="0" sz="1800" spc="-50" i="1">
                <a:solidFill>
                  <a:srgbClr val="42AD51"/>
                </a:solidFill>
                <a:latin typeface="Arial"/>
                <a:cs typeface="Arial"/>
              </a:rPr>
              <a:t> другу,</a:t>
            </a:r>
            <a:r>
              <a:rPr dirty="0" sz="1800" spc="-13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полагают</a:t>
            </a:r>
            <a:r>
              <a:rPr dirty="0" sz="1800" spc="-40" i="1">
                <a:solidFill>
                  <a:srgbClr val="42AD51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Arial"/>
                <a:cs typeface="Arial"/>
              </a:rPr>
              <a:t>американские профессионалы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679" y="170687"/>
            <a:ext cx="10285730" cy="401320"/>
          </a:xfrm>
          <a:prstGeom prst="rect"/>
          <a:solidFill>
            <a:srgbClr val="FFFFFF"/>
          </a:solidFill>
          <a:ln w="12192">
            <a:solidFill>
              <a:srgbClr val="6EAC46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245"/>
              </a:spcBef>
              <a:tabLst>
                <a:tab pos="383159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dirty="0" sz="20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ИСТОРИИ</a:t>
            </a:r>
            <a:r>
              <a:rPr dirty="0" sz="20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АПЕЛЛИРУЮТ</a:t>
            </a:r>
            <a:r>
              <a:rPr dirty="0" sz="20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FF0000"/>
                </a:solidFill>
                <a:latin typeface="Arial"/>
                <a:cs typeface="Arial"/>
              </a:rPr>
              <a:t>К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ОПРЕДЕЛЕННОЙ</a:t>
            </a:r>
            <a:r>
              <a:rPr dirty="0" sz="20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ЧАСТИ</a:t>
            </a:r>
            <a:r>
              <a:rPr dirty="0" sz="20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FF0000"/>
                </a:solidFill>
                <a:latin typeface="Arial"/>
                <a:cs typeface="Arial"/>
              </a:rPr>
              <a:t>МОЗГА</a:t>
            </a:r>
            <a:r>
              <a:rPr dirty="0" sz="2000" spc="-1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ЧЕЛОВЕКА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41247" y="1344167"/>
            <a:ext cx="11353800" cy="5497195"/>
            <a:chOff x="841247" y="1344167"/>
            <a:chExt cx="11353800" cy="54971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47" y="1447799"/>
              <a:ext cx="4408932" cy="3962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180" y="1347215"/>
              <a:ext cx="6941819" cy="23088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50180" y="1347215"/>
              <a:ext cx="6941820" cy="2308860"/>
            </a:xfrm>
            <a:custGeom>
              <a:avLst/>
              <a:gdLst/>
              <a:ahLst/>
              <a:cxnLst/>
              <a:rect l="l" t="t" r="r" b="b"/>
              <a:pathLst>
                <a:path w="6941820" h="2308860">
                  <a:moveTo>
                    <a:pt x="0" y="2308860"/>
                  </a:moveTo>
                  <a:lnTo>
                    <a:pt x="6941820" y="2308860"/>
                  </a:lnTo>
                  <a:lnTo>
                    <a:pt x="6941820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6096">
              <a:solidFill>
                <a:srgbClr val="6E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04" y="6161530"/>
              <a:ext cx="1872995" cy="67970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</a:t>
            </a:r>
            <a:r>
              <a:rPr dirty="0" spc="-100"/>
              <a:t> </a:t>
            </a:r>
            <a:r>
              <a:rPr dirty="0"/>
              <a:t>выразился</a:t>
            </a:r>
            <a:r>
              <a:rPr dirty="0" spc="-80"/>
              <a:t> </a:t>
            </a:r>
            <a:r>
              <a:rPr dirty="0"/>
              <a:t>один</a:t>
            </a:r>
            <a:r>
              <a:rPr dirty="0" spc="-95"/>
              <a:t> </a:t>
            </a:r>
            <a:r>
              <a:rPr dirty="0" spc="-10"/>
              <a:t>авторитетный</a:t>
            </a:r>
            <a:r>
              <a:rPr dirty="0" spc="-135"/>
              <a:t> </a:t>
            </a:r>
            <a:r>
              <a:rPr dirty="0"/>
              <a:t>специалист</a:t>
            </a:r>
            <a:r>
              <a:rPr dirty="0" spc="-45"/>
              <a:t> </a:t>
            </a:r>
            <a:r>
              <a:rPr dirty="0" spc="-25"/>
              <a:t>по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социальной</a:t>
            </a:r>
            <a:r>
              <a:rPr dirty="0" spc="-105"/>
              <a:t> </a:t>
            </a:r>
            <a:r>
              <a:rPr dirty="0" spc="-10"/>
              <a:t>психологии</a:t>
            </a:r>
            <a:r>
              <a:rPr dirty="0" spc="-120"/>
              <a:t> </a:t>
            </a:r>
            <a:r>
              <a:rPr dirty="0" spc="-10"/>
              <a:t>Джонатан</a:t>
            </a:r>
            <a:r>
              <a:rPr dirty="0" spc="-50"/>
              <a:t> </a:t>
            </a:r>
            <a:r>
              <a:rPr dirty="0" spc="-10"/>
              <a:t>Хайдт:</a:t>
            </a:r>
            <a:r>
              <a:rPr dirty="0" spc="-95"/>
              <a:t> </a:t>
            </a:r>
            <a:r>
              <a:rPr dirty="0" spc="-20"/>
              <a:t>«Человеческий</a:t>
            </a:r>
            <a:r>
              <a:rPr dirty="0"/>
              <a:t> </a:t>
            </a:r>
            <a:r>
              <a:rPr dirty="0" spc="-10"/>
              <a:t>мозг</a:t>
            </a:r>
            <a:r>
              <a:rPr dirty="0" spc="-85"/>
              <a:t> </a:t>
            </a:r>
            <a:r>
              <a:rPr dirty="0" spc="-50"/>
              <a:t>– </a:t>
            </a:r>
            <a:r>
              <a:rPr dirty="0"/>
              <a:t>это</a:t>
            </a:r>
            <a:r>
              <a:rPr dirty="0" spc="-65"/>
              <a:t> </a:t>
            </a:r>
            <a:r>
              <a:rPr dirty="0"/>
              <a:t>не</a:t>
            </a:r>
            <a:r>
              <a:rPr dirty="0" spc="5"/>
              <a:t> </a:t>
            </a:r>
            <a:r>
              <a:rPr dirty="0" spc="-10"/>
              <a:t>логический</a:t>
            </a:r>
            <a:r>
              <a:rPr dirty="0" spc="-135"/>
              <a:t> </a:t>
            </a:r>
            <a:r>
              <a:rPr dirty="0" spc="-20"/>
              <a:t>процессор,</a:t>
            </a:r>
            <a:r>
              <a:rPr dirty="0" spc="-120"/>
              <a:t> </a:t>
            </a:r>
            <a:r>
              <a:rPr dirty="0"/>
              <a:t>это</a:t>
            </a:r>
            <a:r>
              <a:rPr dirty="0" spc="-50"/>
              <a:t> </a:t>
            </a:r>
            <a:r>
              <a:rPr dirty="0" spc="-20"/>
              <a:t>процессор</a:t>
            </a:r>
            <a:r>
              <a:rPr dirty="0" spc="-60"/>
              <a:t> </a:t>
            </a:r>
            <a:r>
              <a:rPr dirty="0" spc="-10"/>
              <a:t>историй».</a:t>
            </a:r>
            <a:r>
              <a:rPr dirty="0" spc="-100"/>
              <a:t> </a:t>
            </a:r>
            <a:r>
              <a:rPr dirty="0" spc="-25"/>
              <a:t>Все </a:t>
            </a:r>
            <a:r>
              <a:rPr dirty="0"/>
              <a:t>дело</a:t>
            </a:r>
            <a:r>
              <a:rPr dirty="0" spc="-130"/>
              <a:t> </a:t>
            </a:r>
            <a:r>
              <a:rPr dirty="0"/>
              <a:t>в</a:t>
            </a:r>
            <a:r>
              <a:rPr dirty="0" spc="-100"/>
              <a:t> </a:t>
            </a:r>
            <a:r>
              <a:rPr dirty="0"/>
              <a:t>том,</a:t>
            </a:r>
            <a:r>
              <a:rPr dirty="0" spc="-125"/>
              <a:t> </a:t>
            </a:r>
            <a:r>
              <a:rPr dirty="0"/>
              <a:t>что</a:t>
            </a:r>
            <a:r>
              <a:rPr dirty="0" spc="-114"/>
              <a:t> </a:t>
            </a:r>
            <a:r>
              <a:rPr dirty="0"/>
              <a:t>человек,</a:t>
            </a:r>
            <a:r>
              <a:rPr dirty="0" spc="-90"/>
              <a:t> </a:t>
            </a:r>
            <a:r>
              <a:rPr dirty="0"/>
              <a:t>по</a:t>
            </a:r>
            <a:r>
              <a:rPr dirty="0" spc="-95"/>
              <a:t> </a:t>
            </a:r>
            <a:r>
              <a:rPr dirty="0" spc="-10"/>
              <a:t>последним</a:t>
            </a:r>
            <a:r>
              <a:rPr dirty="0" spc="-75"/>
              <a:t> </a:t>
            </a:r>
            <a:r>
              <a:rPr dirty="0" spc="-10"/>
              <a:t>исследованиям,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принимает</a:t>
            </a:r>
            <a:r>
              <a:rPr dirty="0" spc="-70"/>
              <a:t> </a:t>
            </a:r>
            <a:r>
              <a:rPr dirty="0" spc="-10"/>
              <a:t>решения</a:t>
            </a:r>
            <a:r>
              <a:rPr dirty="0" spc="-90"/>
              <a:t> </a:t>
            </a:r>
            <a:r>
              <a:rPr dirty="0" spc="-10"/>
              <a:t>бессознательно,</a:t>
            </a:r>
          </a:p>
          <a:p>
            <a:pPr algn="just" marL="12700" marR="221615">
              <a:lnSpc>
                <a:spcPct val="100000"/>
              </a:lnSpc>
            </a:pPr>
            <a:r>
              <a:rPr dirty="0" spc="-10"/>
              <a:t>эмоционально,</a:t>
            </a:r>
            <a:r>
              <a:rPr dirty="0" spc="-85"/>
              <a:t> </a:t>
            </a:r>
            <a:r>
              <a:rPr dirty="0"/>
              <a:t>нерационально</a:t>
            </a:r>
            <a:r>
              <a:rPr dirty="0" spc="-70"/>
              <a:t> </a:t>
            </a:r>
            <a:r>
              <a:rPr dirty="0"/>
              <a:t>одной</a:t>
            </a:r>
            <a:r>
              <a:rPr dirty="0" spc="-75"/>
              <a:t> </a:t>
            </a:r>
            <a:r>
              <a:rPr dirty="0"/>
              <a:t>частью</a:t>
            </a:r>
            <a:r>
              <a:rPr dirty="0" spc="-70"/>
              <a:t> </a:t>
            </a:r>
            <a:r>
              <a:rPr dirty="0"/>
              <a:t>своего</a:t>
            </a:r>
            <a:r>
              <a:rPr dirty="0" spc="-70"/>
              <a:t> </a:t>
            </a:r>
            <a:r>
              <a:rPr dirty="0"/>
              <a:t>мозга,</a:t>
            </a:r>
            <a:r>
              <a:rPr dirty="0" spc="-70"/>
              <a:t> </a:t>
            </a:r>
            <a:r>
              <a:rPr dirty="0" spc="-50"/>
              <a:t>а </a:t>
            </a:r>
            <a:r>
              <a:rPr dirty="0"/>
              <a:t>затем</a:t>
            </a:r>
            <a:r>
              <a:rPr dirty="0" spc="-5"/>
              <a:t> </a:t>
            </a:r>
            <a:r>
              <a:rPr dirty="0" spc="-20"/>
              <a:t>«оправдывает»</a:t>
            </a:r>
            <a:r>
              <a:rPr dirty="0" spc="-5"/>
              <a:t> </a:t>
            </a:r>
            <a:r>
              <a:rPr dirty="0"/>
              <a:t>эти</a:t>
            </a:r>
            <a:r>
              <a:rPr dirty="0" spc="5"/>
              <a:t> </a:t>
            </a:r>
            <a:r>
              <a:rPr dirty="0"/>
              <a:t>решения</a:t>
            </a:r>
            <a:r>
              <a:rPr dirty="0" spc="5"/>
              <a:t> </a:t>
            </a:r>
            <a:r>
              <a:rPr dirty="0" spc="-10"/>
              <a:t>рационально</a:t>
            </a:r>
            <a:r>
              <a:rPr dirty="0" spc="5"/>
              <a:t> </a:t>
            </a:r>
            <a:r>
              <a:rPr dirty="0"/>
              <a:t>и</a:t>
            </a:r>
            <a:r>
              <a:rPr dirty="0" spc="5"/>
              <a:t> </a:t>
            </a:r>
            <a:r>
              <a:rPr dirty="0" spc="-10"/>
              <a:t>логически другой</a:t>
            </a:r>
            <a:r>
              <a:rPr dirty="0" spc="-135"/>
              <a:t> </a:t>
            </a:r>
            <a:r>
              <a:rPr dirty="0" spc="-10"/>
              <a:t>частью</a:t>
            </a:r>
            <a:r>
              <a:rPr dirty="0" spc="-85"/>
              <a:t> </a:t>
            </a:r>
            <a:r>
              <a:rPr dirty="0" spc="-10"/>
              <a:t>мозга.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40"/>
              </a:spcBef>
            </a:pPr>
          </a:p>
          <a:p>
            <a:pPr marL="114300" marR="1781810" indent="68580">
              <a:lnSpc>
                <a:spcPct val="100000"/>
              </a:lnSpc>
            </a:pPr>
            <a:r>
              <a:rPr dirty="0" spc="-25" i="1">
                <a:solidFill>
                  <a:srgbClr val="42AD51"/>
                </a:solidFill>
                <a:latin typeface="Trebuchet MS"/>
                <a:cs typeface="Trebuchet MS"/>
              </a:rPr>
              <a:t>Поэтому,</a:t>
            </a:r>
            <a:r>
              <a:rPr dirty="0" spc="-11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если</a:t>
            </a:r>
            <a:r>
              <a:rPr dirty="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вы</a:t>
            </a:r>
            <a:r>
              <a:rPr dirty="0" spc="-12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стараетесь</a:t>
            </a:r>
            <a:r>
              <a:rPr dirty="0" spc="-5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повлиять</a:t>
            </a:r>
            <a:r>
              <a:rPr dirty="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5" i="1">
                <a:solidFill>
                  <a:srgbClr val="42AD51"/>
                </a:solidFill>
                <a:latin typeface="Trebuchet MS"/>
                <a:cs typeface="Trebuchet MS"/>
              </a:rPr>
              <a:t>на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покупателя,</a:t>
            </a:r>
            <a:r>
              <a:rPr dirty="0" spc="-7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используя</a:t>
            </a:r>
            <a:r>
              <a:rPr dirty="0" spc="-6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только</a:t>
            </a:r>
            <a:r>
              <a:rPr dirty="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факты</a:t>
            </a:r>
            <a:r>
              <a:rPr dirty="0" spc="-13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50" i="1">
                <a:solidFill>
                  <a:srgbClr val="42AD51"/>
                </a:solidFill>
                <a:latin typeface="Trebuchet MS"/>
                <a:cs typeface="Trebuchet MS"/>
              </a:rPr>
              <a:t>и</a:t>
            </a:r>
          </a:p>
          <a:p>
            <a:pPr marL="114300" marR="481330">
              <a:lnSpc>
                <a:spcPct val="100000"/>
              </a:lnSpc>
            </a:pP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рациональные</a:t>
            </a:r>
            <a:r>
              <a:rPr dirty="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аргументы,</a:t>
            </a:r>
            <a:r>
              <a:rPr dirty="0" spc="-10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то</a:t>
            </a:r>
            <a:r>
              <a:rPr dirty="0" spc="-10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этого</a:t>
            </a:r>
            <a:r>
              <a:rPr dirty="0" spc="-13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недостаточно.</a:t>
            </a:r>
            <a:r>
              <a:rPr dirty="0" spc="-1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5" i="1">
                <a:solidFill>
                  <a:srgbClr val="42AD51"/>
                </a:solidFill>
                <a:latin typeface="Trebuchet MS"/>
                <a:cs typeface="Trebuchet MS"/>
              </a:rPr>
              <a:t>Вы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должны</a:t>
            </a:r>
            <a:r>
              <a:rPr dirty="0" spc="-13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влиять</a:t>
            </a:r>
            <a:r>
              <a:rPr dirty="0" spc="-7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на</a:t>
            </a:r>
            <a:r>
              <a:rPr dirty="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человека</a:t>
            </a:r>
            <a:r>
              <a:rPr dirty="0" spc="-6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30" i="1">
                <a:solidFill>
                  <a:srgbClr val="42AD51"/>
                </a:solidFill>
                <a:latin typeface="Trebuchet MS"/>
                <a:cs typeface="Trebuchet MS"/>
              </a:rPr>
              <a:t>эмоционально.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i="1">
                <a:solidFill>
                  <a:srgbClr val="42AD51"/>
                </a:solidFill>
                <a:latin typeface="Trebuchet MS"/>
                <a:cs typeface="Trebuchet MS"/>
              </a:rPr>
              <a:t>И</a:t>
            </a:r>
            <a:r>
              <a:rPr dirty="0" spc="-13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истории самое</a:t>
            </a:r>
            <a:r>
              <a:rPr dirty="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быстрое</a:t>
            </a:r>
            <a:r>
              <a:rPr dirty="0" spc="-12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и</a:t>
            </a:r>
            <a:r>
              <a:rPr dirty="0" spc="-12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лучшее</a:t>
            </a:r>
            <a:r>
              <a:rPr dirty="0" spc="-114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средство</a:t>
            </a:r>
            <a:r>
              <a:rPr dirty="0" spc="-6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20" i="1">
                <a:solidFill>
                  <a:srgbClr val="42AD51"/>
                </a:solidFill>
                <a:latin typeface="Trebuchet MS"/>
                <a:cs typeface="Trebuchet MS"/>
              </a:rPr>
              <a:t>для</a:t>
            </a:r>
            <a:r>
              <a:rPr dirty="0" spc="-12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pc="-10" i="1">
                <a:solidFill>
                  <a:srgbClr val="42AD51"/>
                </a:solidFill>
                <a:latin typeface="Trebuchet MS"/>
                <a:cs typeface="Trebuchet MS"/>
              </a:rPr>
              <a:t>этого.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30679" y="170687"/>
            <a:ext cx="10285730" cy="708660"/>
          </a:xfrm>
          <a:prstGeom prst="rect">
            <a:avLst/>
          </a:prstGeom>
          <a:solidFill>
            <a:srgbClr val="FFFFFF"/>
          </a:solidFill>
          <a:ln w="12192">
            <a:solidFill>
              <a:srgbClr val="6EAC46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245"/>
              </a:spcBef>
            </a:pP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3.</a:t>
            </a:r>
            <a:r>
              <a:rPr dirty="0" sz="20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rebuchet MS"/>
                <a:cs typeface="Trebuchet MS"/>
              </a:rPr>
              <a:t>ИМЕННО</a:t>
            </a:r>
            <a:r>
              <a:rPr dirty="0" sz="2000" spc="-114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30" b="1">
                <a:solidFill>
                  <a:srgbClr val="FF0000"/>
                </a:solidFill>
                <a:latin typeface="Trebuchet MS"/>
                <a:cs typeface="Trebuchet MS"/>
              </a:rPr>
              <a:t>СТОРИТЕЛЛИНГ</a:t>
            </a:r>
            <a:r>
              <a:rPr dirty="0" sz="2000" spc="-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rebuchet MS"/>
                <a:cs typeface="Trebuchet MS"/>
              </a:rPr>
              <a:t>ОБЛЕГЧАЕТ</a:t>
            </a:r>
            <a:r>
              <a:rPr dirty="0" sz="2000" spc="-1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ПРОЦЕСС</a:t>
            </a:r>
            <a:r>
              <a:rPr dirty="0" sz="2000" spc="-35" b="1">
                <a:solidFill>
                  <a:srgbClr val="FF0000"/>
                </a:solidFill>
                <a:latin typeface="Trebuchet MS"/>
                <a:cs typeface="Trebuchet MS"/>
              </a:rPr>
              <a:t> ЗАПОМИНАНИЯ</a:t>
            </a:r>
            <a:r>
              <a:rPr dirty="0" sz="2000" spc="-9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FF0000"/>
                </a:solidFill>
                <a:latin typeface="Trebuchet MS"/>
                <a:cs typeface="Trebuchet MS"/>
              </a:rPr>
              <a:t>ВАС,</a:t>
            </a:r>
            <a:endParaRPr sz="2000">
              <a:latin typeface="Trebuchet MS"/>
              <a:cs typeface="Trebuchet MS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ВАШИХ</a:t>
            </a:r>
            <a:r>
              <a:rPr dirty="0" sz="2000" spc="-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ИДЕЙ</a:t>
            </a:r>
            <a:r>
              <a:rPr dirty="0" sz="2000" spc="-114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И</a:t>
            </a:r>
            <a:r>
              <a:rPr dirty="0" sz="20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rebuchet MS"/>
                <a:cs typeface="Trebuchet MS"/>
              </a:rPr>
              <a:t>ВАШЕГО</a:t>
            </a:r>
            <a:r>
              <a:rPr dirty="0" sz="2000" spc="-9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rebuchet MS"/>
                <a:cs typeface="Trebuchet MS"/>
              </a:rPr>
              <a:t>ПРОДУКТА.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41247" y="1344167"/>
            <a:ext cx="11353800" cy="5497195"/>
            <a:chOff x="841247" y="1344167"/>
            <a:chExt cx="11353800" cy="54971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47" y="1447799"/>
              <a:ext cx="4408932" cy="3962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180" y="1347215"/>
              <a:ext cx="6941819" cy="23088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50180" y="1347215"/>
              <a:ext cx="6941820" cy="2308860"/>
            </a:xfrm>
            <a:custGeom>
              <a:avLst/>
              <a:gdLst/>
              <a:ahLst/>
              <a:cxnLst/>
              <a:rect l="l" t="t" r="r" b="b"/>
              <a:pathLst>
                <a:path w="6941820" h="2308860">
                  <a:moveTo>
                    <a:pt x="0" y="2308860"/>
                  </a:moveTo>
                  <a:lnTo>
                    <a:pt x="6941820" y="2308860"/>
                  </a:lnTo>
                  <a:lnTo>
                    <a:pt x="6941820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6096">
              <a:solidFill>
                <a:srgbClr val="6E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04" y="6161530"/>
              <a:ext cx="1872995" cy="67970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341746" y="1368374"/>
            <a:ext cx="8013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Многие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76213" y="1368374"/>
            <a:ext cx="5154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1000" algn="l"/>
                <a:tab pos="3147695" algn="l"/>
                <a:tab pos="3651885" algn="l"/>
                <a:tab pos="448564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исследования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доказывают,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что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факты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лучше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41746" y="1643253"/>
            <a:ext cx="6685280" cy="442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019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всего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усваиваются,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они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встроены</a:t>
            </a:r>
            <a:r>
              <a:rPr dirty="0" sz="1800" spc="20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20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контекст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определенной</a:t>
            </a:r>
            <a:r>
              <a:rPr dirty="0" sz="180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истории.</a:t>
            </a:r>
            <a:r>
              <a:rPr dirty="0" sz="1800" spc="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Чтобы</a:t>
            </a:r>
            <a:r>
              <a:rPr dirty="0" sz="18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доказать</a:t>
            </a:r>
            <a:r>
              <a:rPr dirty="0" sz="1800" spc="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это,</a:t>
            </a:r>
            <a:r>
              <a:rPr dirty="0" sz="180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приведем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тест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коуча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Андреа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Хекельманна,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вы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поймете,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что</a:t>
            </a:r>
            <a:r>
              <a:rPr dirty="0" sz="18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запомнить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факты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будет гораздо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легче,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рассказав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историю,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нежели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просто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сообщив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их.</a:t>
            </a:r>
            <a:endParaRPr sz="1800">
              <a:latin typeface="Trebuchet MS"/>
              <a:cs typeface="Trebuchet MS"/>
            </a:endParaRPr>
          </a:p>
          <a:p>
            <a:pPr marL="12700" marR="71247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Итак,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сначала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серия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фактов,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потом</a:t>
            </a:r>
            <a:r>
              <a:rPr dirty="0" sz="1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история,</a:t>
            </a:r>
            <a:r>
              <a:rPr dirty="0" sz="18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которой изложены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эти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факты.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</a:pP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Серия</a:t>
            </a:r>
            <a:r>
              <a:rPr dirty="0" sz="1800" spc="-12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фактов</a:t>
            </a:r>
            <a:endParaRPr sz="1800">
              <a:latin typeface="Trebuchet MS"/>
              <a:cs typeface="Trebuchet MS"/>
            </a:endParaRPr>
          </a:p>
          <a:p>
            <a:pPr marL="114300" marR="71120">
              <a:lnSpc>
                <a:spcPct val="100000"/>
              </a:lnSpc>
            </a:pP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2</a:t>
            </a:r>
            <a:r>
              <a:rPr dirty="0" sz="180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ноги</a:t>
            </a:r>
            <a:r>
              <a:rPr dirty="0" sz="1800" spc="-11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сидели</a:t>
            </a:r>
            <a:r>
              <a:rPr dirty="0" sz="1800" spc="-4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на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3</a:t>
            </a:r>
            <a:r>
              <a:rPr dirty="0" sz="1800" spc="-7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ногах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и</a:t>
            </a:r>
            <a:r>
              <a:rPr dirty="0" sz="1800" spc="-7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ели</a:t>
            </a:r>
            <a:r>
              <a:rPr dirty="0" sz="1800" spc="-7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1</a:t>
            </a:r>
            <a:r>
              <a:rPr dirty="0" sz="1800" spc="-8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ногу.</a:t>
            </a:r>
            <a:r>
              <a:rPr dirty="0" sz="1800" spc="-9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Пришли</a:t>
            </a:r>
            <a:r>
              <a:rPr dirty="0" sz="1800" spc="-4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4</a:t>
            </a:r>
            <a:r>
              <a:rPr dirty="0" sz="1800" spc="-8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ноги</a:t>
            </a:r>
            <a:r>
              <a:rPr dirty="0" sz="1800" spc="-10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50" i="1">
                <a:solidFill>
                  <a:srgbClr val="42AD51"/>
                </a:solidFill>
                <a:latin typeface="Trebuchet MS"/>
                <a:cs typeface="Trebuchet MS"/>
              </a:rPr>
              <a:t>и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украли</a:t>
            </a:r>
            <a:r>
              <a:rPr dirty="0" sz="1800" spc="-4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1</a:t>
            </a:r>
            <a:r>
              <a:rPr dirty="0" sz="1800" spc="-5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одну</a:t>
            </a:r>
            <a:r>
              <a:rPr dirty="0" sz="1800" spc="-10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ногу</a:t>
            </a:r>
            <a:r>
              <a:rPr dirty="0" sz="1800" spc="-7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у</a:t>
            </a:r>
            <a:r>
              <a:rPr dirty="0" sz="1800" spc="-6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2</a:t>
            </a:r>
            <a:r>
              <a:rPr dirty="0" sz="1800" spc="-5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ног.</a:t>
            </a:r>
            <a:r>
              <a:rPr dirty="0" sz="1800" spc="-10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Две</a:t>
            </a:r>
            <a:r>
              <a:rPr dirty="0" sz="1800" spc="-4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ноги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побили</a:t>
            </a:r>
            <a:r>
              <a:rPr dirty="0" sz="1800" spc="-3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4</a:t>
            </a:r>
            <a:r>
              <a:rPr dirty="0" sz="1800" spc="-5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ноги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3</a:t>
            </a:r>
            <a:r>
              <a:rPr dirty="0" sz="1800" spc="-5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ногами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и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вернули</a:t>
            </a:r>
            <a:r>
              <a:rPr dirty="0" sz="1800" spc="-8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себе</a:t>
            </a:r>
            <a:r>
              <a:rPr dirty="0" sz="1800" spc="-114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1</a:t>
            </a:r>
            <a:r>
              <a:rPr dirty="0" sz="1800" spc="-9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ногу.</a:t>
            </a:r>
            <a:r>
              <a:rPr dirty="0" sz="1800" spc="-13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Как</a:t>
            </a:r>
            <a:r>
              <a:rPr dirty="0" sz="1800" spc="-9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думаете</a:t>
            </a:r>
            <a:r>
              <a:rPr dirty="0" sz="1800" spc="-10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вы</a:t>
            </a:r>
            <a:r>
              <a:rPr dirty="0" sz="1800" spc="-12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способны</a:t>
            </a:r>
            <a:r>
              <a:rPr dirty="0" sz="180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сходу запомнить</a:t>
            </a:r>
            <a:r>
              <a:rPr dirty="0" sz="1800" spc="-7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Trebuchet MS"/>
                <a:cs typeface="Trebuchet MS"/>
              </a:rPr>
              <a:t>всю</a:t>
            </a:r>
            <a:endParaRPr sz="1800">
              <a:latin typeface="Trebuchet MS"/>
              <a:cs typeface="Trebuchet MS"/>
            </a:endParaRPr>
          </a:p>
          <a:p>
            <a:pPr marL="114300" marR="553720">
              <a:lnSpc>
                <a:spcPct val="100000"/>
              </a:lnSpc>
            </a:pP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эту</a:t>
            </a:r>
            <a:r>
              <a:rPr dirty="0" sz="1800" spc="-10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Trebuchet MS"/>
                <a:cs typeface="Trebuchet MS"/>
              </a:rPr>
              <a:t>белиберду?</a:t>
            </a:r>
            <a:r>
              <a:rPr dirty="0" sz="1800" spc="-9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Конечно</a:t>
            </a:r>
            <a:r>
              <a:rPr dirty="0" sz="1800" spc="-114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способны,</a:t>
            </a:r>
            <a:r>
              <a:rPr dirty="0" sz="1800" spc="-8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если</a:t>
            </a:r>
            <a:r>
              <a:rPr dirty="0" sz="1800" spc="-6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рассказать</a:t>
            </a:r>
            <a:r>
              <a:rPr dirty="0" sz="1800" spc="-35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25" i="1">
                <a:solidFill>
                  <a:srgbClr val="42AD51"/>
                </a:solidFill>
                <a:latin typeface="Trebuchet MS"/>
                <a:cs typeface="Trebuchet MS"/>
              </a:rPr>
              <a:t>все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это</a:t>
            </a:r>
            <a:r>
              <a:rPr dirty="0" sz="1800" spc="-11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42AD51"/>
                </a:solidFill>
                <a:latin typeface="Trebuchet MS"/>
                <a:cs typeface="Trebuchet MS"/>
              </a:rPr>
              <a:t>в</a:t>
            </a:r>
            <a:r>
              <a:rPr dirty="0" sz="1800" spc="-130" i="1">
                <a:solidFill>
                  <a:srgbClr val="42AD51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42AD51"/>
                </a:solidFill>
                <a:latin typeface="Trebuchet MS"/>
                <a:cs typeface="Trebuchet MS"/>
              </a:rPr>
              <a:t>истории.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72157" y="1624711"/>
            <a:ext cx="8651875" cy="3013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i="1">
                <a:latin typeface="Trebuchet MS"/>
                <a:cs typeface="Trebuchet MS"/>
              </a:rPr>
              <a:t>История</a:t>
            </a:r>
            <a:endParaRPr sz="2800">
              <a:latin typeface="Trebuchet MS"/>
              <a:cs typeface="Trebuchet MS"/>
            </a:endParaRPr>
          </a:p>
          <a:p>
            <a:pPr marL="12700" marR="61594">
              <a:lnSpc>
                <a:spcPct val="100000"/>
              </a:lnSpc>
            </a:pPr>
            <a:r>
              <a:rPr dirty="0" sz="2800" i="1">
                <a:latin typeface="Trebuchet MS"/>
                <a:cs typeface="Trebuchet MS"/>
              </a:rPr>
              <a:t>Мальчик</a:t>
            </a:r>
            <a:r>
              <a:rPr dirty="0" sz="2800" spc="-13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(2</a:t>
            </a:r>
            <a:r>
              <a:rPr dirty="0" sz="2800" spc="-135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-14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сидел</a:t>
            </a:r>
            <a:r>
              <a:rPr dirty="0" sz="2800" spc="-1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на</a:t>
            </a:r>
            <a:r>
              <a:rPr dirty="0" sz="2800" spc="-110" i="1">
                <a:latin typeface="Trebuchet MS"/>
                <a:cs typeface="Trebuchet MS"/>
              </a:rPr>
              <a:t> </a:t>
            </a:r>
            <a:r>
              <a:rPr dirty="0" sz="2800" spc="-10" i="1">
                <a:latin typeface="Trebuchet MS"/>
                <a:cs typeface="Trebuchet MS"/>
              </a:rPr>
              <a:t>табуретке</a:t>
            </a:r>
            <a:r>
              <a:rPr dirty="0" sz="2800" spc="-1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(3</a:t>
            </a:r>
            <a:r>
              <a:rPr dirty="0" sz="2800" spc="-15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-114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и</a:t>
            </a:r>
            <a:r>
              <a:rPr dirty="0" sz="2800" spc="-140" i="1">
                <a:latin typeface="Trebuchet MS"/>
                <a:cs typeface="Trebuchet MS"/>
              </a:rPr>
              <a:t> </a:t>
            </a:r>
            <a:r>
              <a:rPr dirty="0" sz="2800" spc="-25" i="1">
                <a:latin typeface="Trebuchet MS"/>
                <a:cs typeface="Trebuchet MS"/>
              </a:rPr>
              <a:t>ел </a:t>
            </a:r>
            <a:r>
              <a:rPr dirty="0" sz="2800" spc="-20" i="1">
                <a:latin typeface="Trebuchet MS"/>
                <a:cs typeface="Trebuchet MS"/>
              </a:rPr>
              <a:t>ножку</a:t>
            </a:r>
            <a:endParaRPr sz="2800">
              <a:latin typeface="Trebuchet MS"/>
              <a:cs typeface="Trebuchet M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800" i="1">
                <a:latin typeface="Trebuchet MS"/>
                <a:cs typeface="Trebuchet MS"/>
              </a:rPr>
              <a:t>цыпленка</a:t>
            </a:r>
            <a:r>
              <a:rPr dirty="0" sz="2800" spc="14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(1</a:t>
            </a:r>
            <a:r>
              <a:rPr dirty="0" sz="2800" spc="14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нога).</a:t>
            </a:r>
            <a:r>
              <a:rPr dirty="0" sz="2800" spc="14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Пришла</a:t>
            </a:r>
            <a:r>
              <a:rPr dirty="0" sz="2800" spc="14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собака</a:t>
            </a:r>
            <a:r>
              <a:rPr dirty="0" sz="2800" spc="150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(4</a:t>
            </a:r>
            <a:r>
              <a:rPr dirty="0" sz="2800" spc="140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135" i="1">
                <a:latin typeface="Trebuchet MS"/>
                <a:cs typeface="Trebuchet MS"/>
              </a:rPr>
              <a:t>  </a:t>
            </a:r>
            <a:r>
              <a:rPr dirty="0" sz="2800" spc="-50" i="1">
                <a:latin typeface="Trebuchet MS"/>
                <a:cs typeface="Trebuchet MS"/>
              </a:rPr>
              <a:t>и </a:t>
            </a:r>
            <a:r>
              <a:rPr dirty="0" sz="2800" i="1">
                <a:latin typeface="Trebuchet MS"/>
                <a:cs typeface="Trebuchet MS"/>
              </a:rPr>
              <a:t>украла</a:t>
            </a:r>
            <a:r>
              <a:rPr dirty="0" sz="2800" spc="-3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ножку</a:t>
            </a:r>
            <a:r>
              <a:rPr dirty="0" sz="2800" spc="-30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(1</a:t>
            </a:r>
            <a:r>
              <a:rPr dirty="0" sz="2800" spc="-40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нога).</a:t>
            </a:r>
            <a:r>
              <a:rPr dirty="0" sz="2800" spc="-50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Мальчик</a:t>
            </a:r>
            <a:r>
              <a:rPr dirty="0" sz="2800" spc="-3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(2</a:t>
            </a:r>
            <a:r>
              <a:rPr dirty="0" sz="2800" spc="-45" i="1">
                <a:latin typeface="Trebuchet MS"/>
                <a:cs typeface="Trebuchet MS"/>
              </a:rPr>
              <a:t> 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-35" i="1">
                <a:latin typeface="Trebuchet MS"/>
                <a:cs typeface="Trebuchet MS"/>
              </a:rPr>
              <a:t>  </a:t>
            </a:r>
            <a:r>
              <a:rPr dirty="0" sz="2800" spc="-10" i="1">
                <a:latin typeface="Trebuchet MS"/>
                <a:cs typeface="Trebuchet MS"/>
              </a:rPr>
              <a:t>побил </a:t>
            </a:r>
            <a:r>
              <a:rPr dirty="0" sz="2800" i="1">
                <a:latin typeface="Trebuchet MS"/>
                <a:cs typeface="Trebuchet MS"/>
              </a:rPr>
              <a:t>собаку</a:t>
            </a:r>
            <a:r>
              <a:rPr dirty="0" sz="2800" spc="-5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(4</a:t>
            </a:r>
            <a:r>
              <a:rPr dirty="0" sz="2800" spc="-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-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табуреткой</a:t>
            </a:r>
            <a:r>
              <a:rPr dirty="0" sz="2800" spc="-5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(3</a:t>
            </a:r>
            <a:r>
              <a:rPr dirty="0" sz="2800" spc="-15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ноги)</a:t>
            </a:r>
            <a:r>
              <a:rPr dirty="0" sz="2800" spc="-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и</a:t>
            </a:r>
            <a:r>
              <a:rPr dirty="0" sz="2800" spc="-10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вернул</a:t>
            </a:r>
            <a:r>
              <a:rPr dirty="0" sz="2800" spc="5" i="1">
                <a:latin typeface="Trebuchet MS"/>
                <a:cs typeface="Trebuchet MS"/>
              </a:rPr>
              <a:t> </a:t>
            </a:r>
            <a:r>
              <a:rPr dirty="0" sz="2800" spc="-20" i="1">
                <a:latin typeface="Trebuchet MS"/>
                <a:cs typeface="Trebuchet MS"/>
              </a:rPr>
              <a:t>себе </a:t>
            </a:r>
            <a:r>
              <a:rPr dirty="0" sz="2800" i="1">
                <a:latin typeface="Trebuchet MS"/>
                <a:cs typeface="Trebuchet MS"/>
              </a:rPr>
              <a:t>ножку</a:t>
            </a:r>
            <a:r>
              <a:rPr dirty="0" sz="2800" spc="-135" i="1">
                <a:latin typeface="Trebuchet MS"/>
                <a:cs typeface="Trebuchet MS"/>
              </a:rPr>
              <a:t> </a:t>
            </a:r>
            <a:r>
              <a:rPr dirty="0" sz="2800" i="1">
                <a:latin typeface="Trebuchet MS"/>
                <a:cs typeface="Trebuchet MS"/>
              </a:rPr>
              <a:t>(1</a:t>
            </a:r>
            <a:r>
              <a:rPr dirty="0" sz="2800" spc="-145" i="1">
                <a:latin typeface="Trebuchet MS"/>
                <a:cs typeface="Trebuchet MS"/>
              </a:rPr>
              <a:t> </a:t>
            </a:r>
            <a:r>
              <a:rPr dirty="0" sz="2800" spc="-10" i="1">
                <a:latin typeface="Trebuchet MS"/>
                <a:cs typeface="Trebuchet MS"/>
              </a:rPr>
              <a:t>нога).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1883" y="6227062"/>
            <a:ext cx="1690115" cy="6141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47772" y="54864"/>
            <a:ext cx="6459220" cy="368935"/>
          </a:xfrm>
          <a:prstGeom prst="rect">
            <a:avLst/>
          </a:prstGeom>
          <a:solidFill>
            <a:srgbClr val="FFFFFF"/>
          </a:solidFill>
          <a:ln w="12192">
            <a:solidFill>
              <a:srgbClr val="EB7B2F"/>
            </a:solidFill>
          </a:ln>
        </p:spPr>
        <p:txBody>
          <a:bodyPr wrap="square" lIns="0" tIns="2984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dirty="0" sz="1800">
                <a:latin typeface="Times New Roman"/>
                <a:cs typeface="Times New Roman"/>
              </a:rPr>
              <a:t>История</a:t>
            </a:r>
            <a:r>
              <a:rPr dirty="0" sz="1800" spc="-9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через</a:t>
            </a:r>
            <a:r>
              <a:rPr dirty="0" sz="1800" spc="-8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финансовую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выгоду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69747" y="595883"/>
            <a:ext cx="11922760" cy="6245860"/>
            <a:chOff x="269747" y="595883"/>
            <a:chExt cx="11922760" cy="62458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2967" y="6333742"/>
              <a:ext cx="1399031" cy="5074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47" y="595883"/>
              <a:ext cx="11318747" cy="5754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5"/>
              </a:spcBef>
            </a:pPr>
            <a:r>
              <a:rPr dirty="0"/>
              <a:t>История</a:t>
            </a:r>
            <a:r>
              <a:rPr dirty="0" spc="-120"/>
              <a:t> </a:t>
            </a:r>
            <a:r>
              <a:rPr dirty="0"/>
              <a:t>через</a:t>
            </a:r>
            <a:r>
              <a:rPr dirty="0" spc="-100"/>
              <a:t> </a:t>
            </a:r>
            <a:r>
              <a:rPr dirty="0"/>
              <a:t>факты</a:t>
            </a:r>
            <a:r>
              <a:rPr dirty="0" spc="-100"/>
              <a:t> </a:t>
            </a:r>
            <a:r>
              <a:rPr dirty="0"/>
              <a:t>и</a:t>
            </a:r>
            <a:r>
              <a:rPr dirty="0" spc="-100"/>
              <a:t> </a:t>
            </a:r>
            <a:r>
              <a:rPr dirty="0" spc="-10"/>
              <a:t>статистику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07263" y="152400"/>
            <a:ext cx="8622030" cy="2136775"/>
            <a:chOff x="207263" y="152400"/>
            <a:chExt cx="8622030" cy="21367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63" y="152400"/>
              <a:ext cx="1031748" cy="45567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24355" y="1091183"/>
              <a:ext cx="7498080" cy="1191895"/>
            </a:xfrm>
            <a:custGeom>
              <a:avLst/>
              <a:gdLst/>
              <a:ahLst/>
              <a:cxnLst/>
              <a:rect l="l" t="t" r="r" b="b"/>
              <a:pathLst>
                <a:path w="7498080" h="1191895">
                  <a:moveTo>
                    <a:pt x="7378954" y="0"/>
                  </a:moveTo>
                  <a:lnTo>
                    <a:pt x="119125" y="0"/>
                  </a:lnTo>
                  <a:lnTo>
                    <a:pt x="72771" y="9398"/>
                  </a:lnTo>
                  <a:lnTo>
                    <a:pt x="34925" y="34925"/>
                  </a:lnTo>
                  <a:lnTo>
                    <a:pt x="9397" y="72770"/>
                  </a:lnTo>
                  <a:lnTo>
                    <a:pt x="0" y="119125"/>
                  </a:lnTo>
                  <a:lnTo>
                    <a:pt x="0" y="1072514"/>
                  </a:lnTo>
                  <a:lnTo>
                    <a:pt x="9397" y="1118869"/>
                  </a:lnTo>
                  <a:lnTo>
                    <a:pt x="34925" y="1156715"/>
                  </a:lnTo>
                  <a:lnTo>
                    <a:pt x="72771" y="1182242"/>
                  </a:lnTo>
                  <a:lnTo>
                    <a:pt x="119125" y="1191640"/>
                  </a:lnTo>
                  <a:lnTo>
                    <a:pt x="7378954" y="1191640"/>
                  </a:lnTo>
                  <a:lnTo>
                    <a:pt x="7425309" y="1182242"/>
                  </a:lnTo>
                  <a:lnTo>
                    <a:pt x="7463155" y="1156715"/>
                  </a:lnTo>
                  <a:lnTo>
                    <a:pt x="7488682" y="1118869"/>
                  </a:lnTo>
                  <a:lnTo>
                    <a:pt x="7498080" y="1072514"/>
                  </a:lnTo>
                  <a:lnTo>
                    <a:pt x="7498080" y="119125"/>
                  </a:lnTo>
                  <a:lnTo>
                    <a:pt x="7488682" y="72770"/>
                  </a:lnTo>
                  <a:lnTo>
                    <a:pt x="7463155" y="34925"/>
                  </a:lnTo>
                  <a:lnTo>
                    <a:pt x="7425309" y="9398"/>
                  </a:lnTo>
                  <a:lnTo>
                    <a:pt x="7378954" y="0"/>
                  </a:lnTo>
                  <a:close/>
                </a:path>
              </a:pathLst>
            </a:custGeom>
            <a:solidFill>
              <a:srgbClr val="5B9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24355" y="1091183"/>
              <a:ext cx="7498080" cy="1191895"/>
            </a:xfrm>
            <a:custGeom>
              <a:avLst/>
              <a:gdLst/>
              <a:ahLst/>
              <a:cxnLst/>
              <a:rect l="l" t="t" r="r" b="b"/>
              <a:pathLst>
                <a:path w="7498080" h="1191895">
                  <a:moveTo>
                    <a:pt x="0" y="119125"/>
                  </a:moveTo>
                  <a:lnTo>
                    <a:pt x="9397" y="72770"/>
                  </a:lnTo>
                  <a:lnTo>
                    <a:pt x="34925" y="34925"/>
                  </a:lnTo>
                  <a:lnTo>
                    <a:pt x="72771" y="9398"/>
                  </a:lnTo>
                  <a:lnTo>
                    <a:pt x="119125" y="0"/>
                  </a:lnTo>
                  <a:lnTo>
                    <a:pt x="7378954" y="0"/>
                  </a:lnTo>
                  <a:lnTo>
                    <a:pt x="7425309" y="9398"/>
                  </a:lnTo>
                  <a:lnTo>
                    <a:pt x="7463155" y="34925"/>
                  </a:lnTo>
                  <a:lnTo>
                    <a:pt x="7488682" y="72770"/>
                  </a:lnTo>
                  <a:lnTo>
                    <a:pt x="7498080" y="119125"/>
                  </a:lnTo>
                  <a:lnTo>
                    <a:pt x="7498080" y="1072514"/>
                  </a:lnTo>
                  <a:lnTo>
                    <a:pt x="7488682" y="1118869"/>
                  </a:lnTo>
                  <a:lnTo>
                    <a:pt x="7463155" y="1156715"/>
                  </a:lnTo>
                  <a:lnTo>
                    <a:pt x="7425309" y="1182242"/>
                  </a:lnTo>
                  <a:lnTo>
                    <a:pt x="7378954" y="1191640"/>
                  </a:lnTo>
                  <a:lnTo>
                    <a:pt x="119125" y="1191640"/>
                  </a:lnTo>
                  <a:lnTo>
                    <a:pt x="72771" y="1182242"/>
                  </a:lnTo>
                  <a:lnTo>
                    <a:pt x="34925" y="1156715"/>
                  </a:lnTo>
                  <a:lnTo>
                    <a:pt x="9397" y="1118869"/>
                  </a:lnTo>
                  <a:lnTo>
                    <a:pt x="0" y="1072514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423161" y="1330578"/>
            <a:ext cx="5894705" cy="611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dirty="0" sz="2000" spc="-40">
                <a:solidFill>
                  <a:srgbClr val="202A35"/>
                </a:solidFill>
                <a:latin typeface="Times New Roman"/>
                <a:cs typeface="Times New Roman"/>
              </a:rPr>
              <a:t>Только</a:t>
            </a:r>
            <a:r>
              <a:rPr dirty="0" sz="2000" spc="-10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за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2023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год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кол-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во</a:t>
            </a:r>
            <a:r>
              <a:rPr dirty="0" sz="2000" spc="-9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ДТП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2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РК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было</a:t>
            </a:r>
            <a:r>
              <a:rPr dirty="0" sz="2000" spc="-1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13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200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05"/>
              </a:lnSpc>
            </a:pP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(официально)а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не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официально</a:t>
            </a:r>
            <a:r>
              <a:rPr dirty="0" sz="2000" spc="-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–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десятки</a:t>
            </a:r>
            <a:r>
              <a:rPr dirty="0" sz="2000" spc="-6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раз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больше.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945894" y="2493010"/>
            <a:ext cx="8757920" cy="4023360"/>
            <a:chOff x="1945894" y="2493010"/>
            <a:chExt cx="8757920" cy="4023360"/>
          </a:xfrm>
        </p:grpSpPr>
        <p:sp>
          <p:nvSpPr>
            <p:cNvPr id="9" name="object 9" descr=""/>
            <p:cNvSpPr/>
            <p:nvPr/>
          </p:nvSpPr>
          <p:spPr>
            <a:xfrm>
              <a:off x="1952244" y="2499360"/>
              <a:ext cx="7498080" cy="1193165"/>
            </a:xfrm>
            <a:custGeom>
              <a:avLst/>
              <a:gdLst/>
              <a:ahLst/>
              <a:cxnLst/>
              <a:rect l="l" t="t" r="r" b="b"/>
              <a:pathLst>
                <a:path w="7498080" h="1193164">
                  <a:moveTo>
                    <a:pt x="7378700" y="0"/>
                  </a:moveTo>
                  <a:lnTo>
                    <a:pt x="119380" y="0"/>
                  </a:lnTo>
                  <a:lnTo>
                    <a:pt x="72898" y="9398"/>
                  </a:lnTo>
                  <a:lnTo>
                    <a:pt x="34925" y="34925"/>
                  </a:lnTo>
                  <a:lnTo>
                    <a:pt x="9398" y="72898"/>
                  </a:lnTo>
                  <a:lnTo>
                    <a:pt x="0" y="119379"/>
                  </a:lnTo>
                  <a:lnTo>
                    <a:pt x="0" y="1073403"/>
                  </a:lnTo>
                  <a:lnTo>
                    <a:pt x="9398" y="1119885"/>
                  </a:lnTo>
                  <a:lnTo>
                    <a:pt x="34925" y="1157858"/>
                  </a:lnTo>
                  <a:lnTo>
                    <a:pt x="72898" y="1183385"/>
                  </a:lnTo>
                  <a:lnTo>
                    <a:pt x="119380" y="1192783"/>
                  </a:lnTo>
                  <a:lnTo>
                    <a:pt x="7378700" y="1192783"/>
                  </a:lnTo>
                  <a:lnTo>
                    <a:pt x="7425182" y="1183385"/>
                  </a:lnTo>
                  <a:lnTo>
                    <a:pt x="7463155" y="1157858"/>
                  </a:lnTo>
                  <a:lnTo>
                    <a:pt x="7488682" y="1119885"/>
                  </a:lnTo>
                  <a:lnTo>
                    <a:pt x="7498080" y="1073403"/>
                  </a:lnTo>
                  <a:lnTo>
                    <a:pt x="7498080" y="119379"/>
                  </a:lnTo>
                  <a:lnTo>
                    <a:pt x="7488682" y="72898"/>
                  </a:lnTo>
                  <a:lnTo>
                    <a:pt x="7463155" y="34925"/>
                  </a:lnTo>
                  <a:lnTo>
                    <a:pt x="7425182" y="9398"/>
                  </a:lnTo>
                  <a:lnTo>
                    <a:pt x="7378700" y="0"/>
                  </a:lnTo>
                  <a:close/>
                </a:path>
              </a:pathLst>
            </a:custGeom>
            <a:solidFill>
              <a:srgbClr val="52C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52244" y="2499360"/>
              <a:ext cx="7498080" cy="1193165"/>
            </a:xfrm>
            <a:custGeom>
              <a:avLst/>
              <a:gdLst/>
              <a:ahLst/>
              <a:cxnLst/>
              <a:rect l="l" t="t" r="r" b="b"/>
              <a:pathLst>
                <a:path w="7498080" h="1193164">
                  <a:moveTo>
                    <a:pt x="0" y="119379"/>
                  </a:moveTo>
                  <a:lnTo>
                    <a:pt x="9398" y="72898"/>
                  </a:lnTo>
                  <a:lnTo>
                    <a:pt x="34925" y="34925"/>
                  </a:lnTo>
                  <a:lnTo>
                    <a:pt x="72898" y="9398"/>
                  </a:lnTo>
                  <a:lnTo>
                    <a:pt x="119380" y="0"/>
                  </a:lnTo>
                  <a:lnTo>
                    <a:pt x="7378700" y="0"/>
                  </a:lnTo>
                  <a:lnTo>
                    <a:pt x="7425182" y="9398"/>
                  </a:lnTo>
                  <a:lnTo>
                    <a:pt x="7463155" y="34925"/>
                  </a:lnTo>
                  <a:lnTo>
                    <a:pt x="7488682" y="72898"/>
                  </a:lnTo>
                  <a:lnTo>
                    <a:pt x="7498080" y="119379"/>
                  </a:lnTo>
                  <a:lnTo>
                    <a:pt x="7498080" y="1073403"/>
                  </a:lnTo>
                  <a:lnTo>
                    <a:pt x="7488682" y="1119885"/>
                  </a:lnTo>
                  <a:lnTo>
                    <a:pt x="7463155" y="1157858"/>
                  </a:lnTo>
                  <a:lnTo>
                    <a:pt x="7425182" y="1183385"/>
                  </a:lnTo>
                  <a:lnTo>
                    <a:pt x="7378700" y="1192783"/>
                  </a:lnTo>
                  <a:lnTo>
                    <a:pt x="119380" y="1192783"/>
                  </a:lnTo>
                  <a:lnTo>
                    <a:pt x="72898" y="1183385"/>
                  </a:lnTo>
                  <a:lnTo>
                    <a:pt x="34925" y="1157858"/>
                  </a:lnTo>
                  <a:lnTo>
                    <a:pt x="9398" y="1119885"/>
                  </a:lnTo>
                  <a:lnTo>
                    <a:pt x="0" y="1073403"/>
                  </a:lnTo>
                  <a:lnTo>
                    <a:pt x="0" y="11937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570988" y="3909060"/>
              <a:ext cx="7498080" cy="1191895"/>
            </a:xfrm>
            <a:custGeom>
              <a:avLst/>
              <a:gdLst/>
              <a:ahLst/>
              <a:cxnLst/>
              <a:rect l="l" t="t" r="r" b="b"/>
              <a:pathLst>
                <a:path w="7498080" h="1191895">
                  <a:moveTo>
                    <a:pt x="7378954" y="0"/>
                  </a:moveTo>
                  <a:lnTo>
                    <a:pt x="119125" y="0"/>
                  </a:lnTo>
                  <a:lnTo>
                    <a:pt x="72770" y="9397"/>
                  </a:lnTo>
                  <a:lnTo>
                    <a:pt x="34925" y="34925"/>
                  </a:lnTo>
                  <a:lnTo>
                    <a:pt x="9398" y="72770"/>
                  </a:lnTo>
                  <a:lnTo>
                    <a:pt x="0" y="119125"/>
                  </a:lnTo>
                  <a:lnTo>
                    <a:pt x="0" y="1072514"/>
                  </a:lnTo>
                  <a:lnTo>
                    <a:pt x="9398" y="1118870"/>
                  </a:lnTo>
                  <a:lnTo>
                    <a:pt x="34925" y="1156715"/>
                  </a:lnTo>
                  <a:lnTo>
                    <a:pt x="72770" y="1182242"/>
                  </a:lnTo>
                  <a:lnTo>
                    <a:pt x="119125" y="1191640"/>
                  </a:lnTo>
                  <a:lnTo>
                    <a:pt x="7378954" y="1191640"/>
                  </a:lnTo>
                  <a:lnTo>
                    <a:pt x="7425309" y="1182242"/>
                  </a:lnTo>
                  <a:lnTo>
                    <a:pt x="7463155" y="1156715"/>
                  </a:lnTo>
                  <a:lnTo>
                    <a:pt x="7488682" y="1118870"/>
                  </a:lnTo>
                  <a:lnTo>
                    <a:pt x="7498080" y="1072514"/>
                  </a:lnTo>
                  <a:lnTo>
                    <a:pt x="7498080" y="119125"/>
                  </a:lnTo>
                  <a:lnTo>
                    <a:pt x="7488682" y="72770"/>
                  </a:lnTo>
                  <a:lnTo>
                    <a:pt x="7463155" y="34925"/>
                  </a:lnTo>
                  <a:lnTo>
                    <a:pt x="7425309" y="9397"/>
                  </a:lnTo>
                  <a:lnTo>
                    <a:pt x="7378954" y="0"/>
                  </a:lnTo>
                  <a:close/>
                </a:path>
              </a:pathLst>
            </a:custGeom>
            <a:solidFill>
              <a:srgbClr val="47BD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570988" y="3909060"/>
              <a:ext cx="7498080" cy="1191895"/>
            </a:xfrm>
            <a:custGeom>
              <a:avLst/>
              <a:gdLst/>
              <a:ahLst/>
              <a:cxnLst/>
              <a:rect l="l" t="t" r="r" b="b"/>
              <a:pathLst>
                <a:path w="7498080" h="1191895">
                  <a:moveTo>
                    <a:pt x="0" y="119125"/>
                  </a:moveTo>
                  <a:lnTo>
                    <a:pt x="9398" y="72770"/>
                  </a:lnTo>
                  <a:lnTo>
                    <a:pt x="34925" y="34925"/>
                  </a:lnTo>
                  <a:lnTo>
                    <a:pt x="72770" y="9397"/>
                  </a:lnTo>
                  <a:lnTo>
                    <a:pt x="119125" y="0"/>
                  </a:lnTo>
                  <a:lnTo>
                    <a:pt x="7378954" y="0"/>
                  </a:lnTo>
                  <a:lnTo>
                    <a:pt x="7425309" y="9397"/>
                  </a:lnTo>
                  <a:lnTo>
                    <a:pt x="7463155" y="34925"/>
                  </a:lnTo>
                  <a:lnTo>
                    <a:pt x="7488682" y="72770"/>
                  </a:lnTo>
                  <a:lnTo>
                    <a:pt x="7498080" y="119125"/>
                  </a:lnTo>
                  <a:lnTo>
                    <a:pt x="7498080" y="1072514"/>
                  </a:lnTo>
                  <a:lnTo>
                    <a:pt x="7488682" y="1118870"/>
                  </a:lnTo>
                  <a:lnTo>
                    <a:pt x="7463155" y="1156715"/>
                  </a:lnTo>
                  <a:lnTo>
                    <a:pt x="7425309" y="1182242"/>
                  </a:lnTo>
                  <a:lnTo>
                    <a:pt x="7378954" y="1191640"/>
                  </a:lnTo>
                  <a:lnTo>
                    <a:pt x="119125" y="1191640"/>
                  </a:lnTo>
                  <a:lnTo>
                    <a:pt x="72770" y="1182242"/>
                  </a:lnTo>
                  <a:lnTo>
                    <a:pt x="34925" y="1156715"/>
                  </a:lnTo>
                  <a:lnTo>
                    <a:pt x="9398" y="1118870"/>
                  </a:lnTo>
                  <a:lnTo>
                    <a:pt x="0" y="1072514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98876" y="5317236"/>
              <a:ext cx="7498080" cy="1193165"/>
            </a:xfrm>
            <a:custGeom>
              <a:avLst/>
              <a:gdLst/>
              <a:ahLst/>
              <a:cxnLst/>
              <a:rect l="l" t="t" r="r" b="b"/>
              <a:pathLst>
                <a:path w="7498080" h="1193165">
                  <a:moveTo>
                    <a:pt x="7378700" y="0"/>
                  </a:moveTo>
                  <a:lnTo>
                    <a:pt x="119379" y="0"/>
                  </a:lnTo>
                  <a:lnTo>
                    <a:pt x="72898" y="9397"/>
                  </a:lnTo>
                  <a:lnTo>
                    <a:pt x="34925" y="34925"/>
                  </a:lnTo>
                  <a:lnTo>
                    <a:pt x="9398" y="72897"/>
                  </a:lnTo>
                  <a:lnTo>
                    <a:pt x="0" y="119379"/>
                  </a:lnTo>
                  <a:lnTo>
                    <a:pt x="0" y="1073505"/>
                  </a:lnTo>
                  <a:lnTo>
                    <a:pt x="9398" y="1119936"/>
                  </a:lnTo>
                  <a:lnTo>
                    <a:pt x="34925" y="1157846"/>
                  </a:lnTo>
                  <a:lnTo>
                    <a:pt x="72898" y="1183411"/>
                  </a:lnTo>
                  <a:lnTo>
                    <a:pt x="119379" y="1192783"/>
                  </a:lnTo>
                  <a:lnTo>
                    <a:pt x="7378700" y="1192783"/>
                  </a:lnTo>
                  <a:lnTo>
                    <a:pt x="7425182" y="1183411"/>
                  </a:lnTo>
                  <a:lnTo>
                    <a:pt x="7463155" y="1157846"/>
                  </a:lnTo>
                  <a:lnTo>
                    <a:pt x="7488682" y="1119936"/>
                  </a:lnTo>
                  <a:lnTo>
                    <a:pt x="7498080" y="1073505"/>
                  </a:lnTo>
                  <a:lnTo>
                    <a:pt x="7498080" y="119379"/>
                  </a:lnTo>
                  <a:lnTo>
                    <a:pt x="7488682" y="72897"/>
                  </a:lnTo>
                  <a:lnTo>
                    <a:pt x="7463155" y="34925"/>
                  </a:lnTo>
                  <a:lnTo>
                    <a:pt x="7425182" y="9397"/>
                  </a:lnTo>
                  <a:lnTo>
                    <a:pt x="7378700" y="0"/>
                  </a:lnTo>
                  <a:close/>
                </a:path>
              </a:pathLst>
            </a:custGeom>
            <a:solidFill>
              <a:srgbClr val="6E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98876" y="5317236"/>
              <a:ext cx="7498080" cy="1193165"/>
            </a:xfrm>
            <a:custGeom>
              <a:avLst/>
              <a:gdLst/>
              <a:ahLst/>
              <a:cxnLst/>
              <a:rect l="l" t="t" r="r" b="b"/>
              <a:pathLst>
                <a:path w="7498080" h="1193165">
                  <a:moveTo>
                    <a:pt x="0" y="119379"/>
                  </a:moveTo>
                  <a:lnTo>
                    <a:pt x="9398" y="72897"/>
                  </a:lnTo>
                  <a:lnTo>
                    <a:pt x="34925" y="34925"/>
                  </a:lnTo>
                  <a:lnTo>
                    <a:pt x="72898" y="9397"/>
                  </a:lnTo>
                  <a:lnTo>
                    <a:pt x="119379" y="0"/>
                  </a:lnTo>
                  <a:lnTo>
                    <a:pt x="7378700" y="0"/>
                  </a:lnTo>
                  <a:lnTo>
                    <a:pt x="7425182" y="9397"/>
                  </a:lnTo>
                  <a:lnTo>
                    <a:pt x="7463155" y="34925"/>
                  </a:lnTo>
                  <a:lnTo>
                    <a:pt x="7488682" y="72897"/>
                  </a:lnTo>
                  <a:lnTo>
                    <a:pt x="7498080" y="119379"/>
                  </a:lnTo>
                  <a:lnTo>
                    <a:pt x="7498080" y="1073505"/>
                  </a:lnTo>
                  <a:lnTo>
                    <a:pt x="7488682" y="1119936"/>
                  </a:lnTo>
                  <a:lnTo>
                    <a:pt x="7463155" y="1157846"/>
                  </a:lnTo>
                  <a:lnTo>
                    <a:pt x="7425182" y="1183411"/>
                  </a:lnTo>
                  <a:lnTo>
                    <a:pt x="7378700" y="1192783"/>
                  </a:lnTo>
                  <a:lnTo>
                    <a:pt x="119379" y="1192783"/>
                  </a:lnTo>
                  <a:lnTo>
                    <a:pt x="72898" y="1183411"/>
                  </a:lnTo>
                  <a:lnTo>
                    <a:pt x="34925" y="1157846"/>
                  </a:lnTo>
                  <a:lnTo>
                    <a:pt x="9398" y="1119936"/>
                  </a:lnTo>
                  <a:lnTo>
                    <a:pt x="0" y="1073505"/>
                  </a:lnTo>
                  <a:lnTo>
                    <a:pt x="0" y="11937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051050" y="2770758"/>
            <a:ext cx="6983095" cy="359346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1231900">
              <a:lnSpc>
                <a:spcPts val="2100"/>
              </a:lnSpc>
              <a:spcBef>
                <a:spcPts val="425"/>
              </a:spcBef>
            </a:pP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Сейчас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на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линии</a:t>
            </a:r>
            <a:r>
              <a:rPr dirty="0" sz="2000" spc="-3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сутки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работают</a:t>
            </a:r>
            <a:r>
              <a:rPr dirty="0" sz="2000" spc="-11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1430</a:t>
            </a:r>
            <a:r>
              <a:rPr dirty="0" sz="2000" spc="-11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эвакуаторов,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это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говорит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о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35">
                <a:solidFill>
                  <a:srgbClr val="202A35"/>
                </a:solidFill>
                <a:latin typeface="Times New Roman"/>
                <a:cs typeface="Times New Roman"/>
              </a:rPr>
              <a:t>высоком</a:t>
            </a:r>
            <a:r>
              <a:rPr dirty="0" sz="2000" spc="-10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202A35"/>
                </a:solidFill>
                <a:latin typeface="Times New Roman"/>
                <a:cs typeface="Times New Roman"/>
              </a:rPr>
              <a:t>ежедневном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спросе.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2000">
              <a:latin typeface="Times New Roman"/>
              <a:cs typeface="Times New Roman"/>
            </a:endParaRPr>
          </a:p>
          <a:p>
            <a:pPr marL="631825" marR="641350">
              <a:lnSpc>
                <a:spcPct val="86100"/>
              </a:lnSpc>
            </a:pP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По</a:t>
            </a:r>
            <a:r>
              <a:rPr dirty="0" sz="2000" spc="-9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данным</a:t>
            </a:r>
            <a:r>
              <a:rPr dirty="0" sz="2000" spc="-5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Каз</a:t>
            </a:r>
            <a:r>
              <a:rPr dirty="0" sz="2000" spc="-7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Авто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202A35"/>
                </a:solidFill>
                <a:latin typeface="Times New Roman"/>
                <a:cs typeface="Times New Roman"/>
              </a:rPr>
              <a:t>Жол</a:t>
            </a:r>
            <a:r>
              <a:rPr dirty="0" sz="2000" spc="-12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только</a:t>
            </a:r>
            <a:r>
              <a:rPr dirty="0" sz="2000" spc="-8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за</a:t>
            </a:r>
            <a:r>
              <a:rPr dirty="0" sz="2000" spc="-7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1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сутки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на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одной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трассе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могут</a:t>
            </a:r>
            <a:r>
              <a:rPr dirty="0" sz="2000" spc="-4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замерзнуть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400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единиц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транспорта,</a:t>
            </a:r>
            <a:r>
              <a:rPr dirty="0" sz="2000" spc="-8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не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считая</a:t>
            </a:r>
            <a:r>
              <a:rPr dirty="0" sz="2000" spc="-8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авто</a:t>
            </a:r>
            <a:r>
              <a:rPr dirty="0" sz="2000" spc="-6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городе.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00">
              <a:latin typeface="Times New Roman"/>
              <a:cs typeface="Times New Roman"/>
            </a:endParaRPr>
          </a:p>
          <a:p>
            <a:pPr marL="1259205" marR="5080" indent="63500">
              <a:lnSpc>
                <a:spcPct val="86100"/>
              </a:lnSpc>
            </a:pP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по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данным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стат</a:t>
            </a:r>
            <a:r>
              <a:rPr dirty="0" sz="2000" spc="-3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бюро</a:t>
            </a:r>
            <a:r>
              <a:rPr dirty="0" sz="2000" spc="-4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РК</a:t>
            </a:r>
            <a:r>
              <a:rPr dirty="0" sz="2000" spc="-2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256</a:t>
            </a:r>
            <a:r>
              <a:rPr dirty="0" sz="2000" spc="-7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000</a:t>
            </a:r>
            <a:r>
              <a:rPr dirty="0" sz="2000" spc="-4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шиномонтажных организаций</a:t>
            </a:r>
            <a:r>
              <a:rPr dirty="0" sz="2000" spc="-6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,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каждый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водитель</a:t>
            </a:r>
            <a:r>
              <a:rPr dirty="0" sz="2000" spc="-9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6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среднем</a:t>
            </a:r>
            <a:r>
              <a:rPr dirty="0" sz="2000" spc="-9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в</a:t>
            </a:r>
            <a:r>
              <a:rPr dirty="0" sz="2000" spc="-5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год </a:t>
            </a:r>
            <a:r>
              <a:rPr dirty="0" sz="2000" spc="-10">
                <a:solidFill>
                  <a:srgbClr val="202A35"/>
                </a:solidFill>
                <a:latin typeface="Times New Roman"/>
                <a:cs typeface="Times New Roman"/>
              </a:rPr>
              <a:t>пользуется</a:t>
            </a:r>
            <a:r>
              <a:rPr dirty="0" sz="2000" spc="-8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этой</a:t>
            </a:r>
            <a:r>
              <a:rPr dirty="0" sz="2000" spc="-8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услугой</a:t>
            </a:r>
            <a:r>
              <a:rPr dirty="0" sz="2000" spc="-3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более</a:t>
            </a:r>
            <a:r>
              <a:rPr dirty="0" sz="2000" spc="-10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чем</a:t>
            </a:r>
            <a:r>
              <a:rPr dirty="0" sz="2000" spc="-75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02A35"/>
                </a:solidFill>
                <a:latin typeface="Times New Roman"/>
                <a:cs typeface="Times New Roman"/>
              </a:rPr>
              <a:t>10</a:t>
            </a:r>
            <a:r>
              <a:rPr dirty="0" sz="2000" spc="-7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02A35"/>
                </a:solidFill>
                <a:latin typeface="Times New Roman"/>
                <a:cs typeface="Times New Roman"/>
              </a:rPr>
              <a:t>раз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040623" y="1997964"/>
            <a:ext cx="2034539" cy="3604260"/>
            <a:chOff x="8040623" y="1997964"/>
            <a:chExt cx="2034539" cy="3604260"/>
          </a:xfrm>
        </p:grpSpPr>
        <p:sp>
          <p:nvSpPr>
            <p:cNvPr id="17" name="object 17" descr=""/>
            <p:cNvSpPr/>
            <p:nvPr/>
          </p:nvSpPr>
          <p:spPr>
            <a:xfrm>
              <a:off x="8046719" y="2004060"/>
              <a:ext cx="775970" cy="775970"/>
            </a:xfrm>
            <a:custGeom>
              <a:avLst/>
              <a:gdLst/>
              <a:ahLst/>
              <a:cxnLst/>
              <a:rect l="l" t="t" r="r" b="b"/>
              <a:pathLst>
                <a:path w="775970" h="775969">
                  <a:moveTo>
                    <a:pt x="600963" y="0"/>
                  </a:moveTo>
                  <a:lnTo>
                    <a:pt x="174498" y="0"/>
                  </a:lnTo>
                  <a:lnTo>
                    <a:pt x="174498" y="426465"/>
                  </a:lnTo>
                  <a:lnTo>
                    <a:pt x="0" y="426465"/>
                  </a:lnTo>
                  <a:lnTo>
                    <a:pt x="387730" y="775462"/>
                  </a:lnTo>
                  <a:lnTo>
                    <a:pt x="775461" y="426465"/>
                  </a:lnTo>
                  <a:lnTo>
                    <a:pt x="600963" y="426465"/>
                  </a:lnTo>
                  <a:lnTo>
                    <a:pt x="600963" y="0"/>
                  </a:lnTo>
                  <a:close/>
                </a:path>
              </a:pathLst>
            </a:custGeom>
            <a:solidFill>
              <a:srgbClr val="D2DEED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46719" y="2004060"/>
              <a:ext cx="775970" cy="775970"/>
            </a:xfrm>
            <a:custGeom>
              <a:avLst/>
              <a:gdLst/>
              <a:ahLst/>
              <a:cxnLst/>
              <a:rect l="l" t="t" r="r" b="b"/>
              <a:pathLst>
                <a:path w="775970" h="775969">
                  <a:moveTo>
                    <a:pt x="0" y="426465"/>
                  </a:moveTo>
                  <a:lnTo>
                    <a:pt x="174498" y="426465"/>
                  </a:lnTo>
                  <a:lnTo>
                    <a:pt x="174498" y="0"/>
                  </a:lnTo>
                  <a:lnTo>
                    <a:pt x="600963" y="0"/>
                  </a:lnTo>
                  <a:lnTo>
                    <a:pt x="600963" y="426465"/>
                  </a:lnTo>
                  <a:lnTo>
                    <a:pt x="775461" y="426465"/>
                  </a:lnTo>
                  <a:lnTo>
                    <a:pt x="387730" y="775462"/>
                  </a:lnTo>
                  <a:lnTo>
                    <a:pt x="0" y="426465"/>
                  </a:lnTo>
                  <a:close/>
                </a:path>
              </a:pathLst>
            </a:custGeom>
            <a:ln w="12192">
              <a:solidFill>
                <a:srgbClr val="D2DE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674607" y="3413760"/>
              <a:ext cx="775970" cy="774065"/>
            </a:xfrm>
            <a:custGeom>
              <a:avLst/>
              <a:gdLst/>
              <a:ahLst/>
              <a:cxnLst/>
              <a:rect l="l" t="t" r="r" b="b"/>
              <a:pathLst>
                <a:path w="775970" h="774064">
                  <a:moveTo>
                    <a:pt x="600964" y="0"/>
                  </a:moveTo>
                  <a:lnTo>
                    <a:pt x="174498" y="0"/>
                  </a:lnTo>
                  <a:lnTo>
                    <a:pt x="174498" y="425576"/>
                  </a:lnTo>
                  <a:lnTo>
                    <a:pt x="0" y="425576"/>
                  </a:lnTo>
                  <a:lnTo>
                    <a:pt x="387731" y="773683"/>
                  </a:lnTo>
                  <a:lnTo>
                    <a:pt x="775462" y="425576"/>
                  </a:lnTo>
                  <a:lnTo>
                    <a:pt x="600964" y="425576"/>
                  </a:lnTo>
                  <a:lnTo>
                    <a:pt x="600964" y="0"/>
                  </a:lnTo>
                  <a:close/>
                </a:path>
              </a:pathLst>
            </a:custGeom>
            <a:solidFill>
              <a:srgbClr val="D0EAD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674607" y="3413760"/>
              <a:ext cx="775970" cy="774065"/>
            </a:xfrm>
            <a:custGeom>
              <a:avLst/>
              <a:gdLst/>
              <a:ahLst/>
              <a:cxnLst/>
              <a:rect l="l" t="t" r="r" b="b"/>
              <a:pathLst>
                <a:path w="775970" h="774064">
                  <a:moveTo>
                    <a:pt x="0" y="425576"/>
                  </a:moveTo>
                  <a:lnTo>
                    <a:pt x="174498" y="425576"/>
                  </a:lnTo>
                  <a:lnTo>
                    <a:pt x="174498" y="0"/>
                  </a:lnTo>
                  <a:lnTo>
                    <a:pt x="600964" y="0"/>
                  </a:lnTo>
                  <a:lnTo>
                    <a:pt x="600964" y="425576"/>
                  </a:lnTo>
                  <a:lnTo>
                    <a:pt x="775462" y="425576"/>
                  </a:lnTo>
                  <a:lnTo>
                    <a:pt x="387731" y="773683"/>
                  </a:lnTo>
                  <a:lnTo>
                    <a:pt x="0" y="425576"/>
                  </a:lnTo>
                  <a:close/>
                </a:path>
              </a:pathLst>
            </a:custGeom>
            <a:ln w="12192">
              <a:solidFill>
                <a:srgbClr val="D2DE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293351" y="4821936"/>
              <a:ext cx="775970" cy="774065"/>
            </a:xfrm>
            <a:custGeom>
              <a:avLst/>
              <a:gdLst/>
              <a:ahLst/>
              <a:cxnLst/>
              <a:rect l="l" t="t" r="r" b="b"/>
              <a:pathLst>
                <a:path w="775970" h="774064">
                  <a:moveTo>
                    <a:pt x="600964" y="0"/>
                  </a:moveTo>
                  <a:lnTo>
                    <a:pt x="174498" y="0"/>
                  </a:lnTo>
                  <a:lnTo>
                    <a:pt x="174498" y="425576"/>
                  </a:lnTo>
                  <a:lnTo>
                    <a:pt x="0" y="425576"/>
                  </a:lnTo>
                  <a:lnTo>
                    <a:pt x="387730" y="773683"/>
                  </a:lnTo>
                  <a:lnTo>
                    <a:pt x="775462" y="425576"/>
                  </a:lnTo>
                  <a:lnTo>
                    <a:pt x="600964" y="425576"/>
                  </a:lnTo>
                  <a:lnTo>
                    <a:pt x="600964" y="0"/>
                  </a:lnTo>
                  <a:close/>
                </a:path>
              </a:pathLst>
            </a:custGeom>
            <a:solidFill>
              <a:srgbClr val="D3E1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93351" y="4821936"/>
              <a:ext cx="775970" cy="774065"/>
            </a:xfrm>
            <a:custGeom>
              <a:avLst/>
              <a:gdLst/>
              <a:ahLst/>
              <a:cxnLst/>
              <a:rect l="l" t="t" r="r" b="b"/>
              <a:pathLst>
                <a:path w="775970" h="774064">
                  <a:moveTo>
                    <a:pt x="0" y="425576"/>
                  </a:moveTo>
                  <a:lnTo>
                    <a:pt x="174498" y="425576"/>
                  </a:lnTo>
                  <a:lnTo>
                    <a:pt x="174498" y="0"/>
                  </a:lnTo>
                  <a:lnTo>
                    <a:pt x="600964" y="0"/>
                  </a:lnTo>
                  <a:lnTo>
                    <a:pt x="600964" y="425576"/>
                  </a:lnTo>
                  <a:lnTo>
                    <a:pt x="775462" y="425576"/>
                  </a:lnTo>
                  <a:lnTo>
                    <a:pt x="387730" y="773683"/>
                  </a:lnTo>
                  <a:lnTo>
                    <a:pt x="0" y="425576"/>
                  </a:lnTo>
                  <a:close/>
                </a:path>
              </a:pathLst>
            </a:custGeom>
            <a:ln w="12192">
              <a:solidFill>
                <a:srgbClr val="D2DE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20392" y="3644772"/>
            <a:ext cx="4632325" cy="867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  <a:tabLst>
                <a:tab pos="3836670" algn="l"/>
              </a:tabLst>
            </a:pPr>
            <a:r>
              <a:rPr dirty="0" sz="2400" spc="-10">
                <a:latin typeface="Times New Roman"/>
                <a:cs typeface="Times New Roman"/>
              </a:rPr>
              <a:t>клиентов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зашли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автосалон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-35">
                <a:latin typeface="Times New Roman"/>
                <a:cs typeface="Times New Roman"/>
              </a:rPr>
              <a:t>якобы </a:t>
            </a:r>
            <a:r>
              <a:rPr dirty="0" sz="2400">
                <a:latin typeface="Times New Roman"/>
                <a:cs typeface="Times New Roman"/>
              </a:rPr>
              <a:t>просто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посмотреть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75066" y="2246585"/>
            <a:ext cx="3823970" cy="1288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dirty="0" sz="2400">
                <a:latin typeface="Times New Roman"/>
                <a:cs typeface="Times New Roman"/>
              </a:rPr>
              <a:t>клиентов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решили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покупать </a:t>
            </a:r>
            <a:r>
              <a:rPr dirty="0" sz="2400" spc="-25">
                <a:latin typeface="Times New Roman"/>
                <a:cs typeface="Times New Roman"/>
              </a:rPr>
              <a:t>автомобиль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еще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до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выхода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из </a:t>
            </a:r>
            <a:r>
              <a:rPr dirty="0" sz="2400" spc="-20">
                <a:latin typeface="Times New Roman"/>
                <a:cs typeface="Times New Roman"/>
              </a:rPr>
              <a:t>дома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0050" y="469849"/>
            <a:ext cx="6215380" cy="2884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0460" indent="-7620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140460" algn="l"/>
              </a:tabLst>
            </a:pPr>
            <a:r>
              <a:rPr dirty="0" sz="4800" spc="-10" b="1">
                <a:latin typeface="Times New Roman"/>
                <a:cs typeface="Times New Roman"/>
              </a:rPr>
              <a:t>Статистика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75"/>
              </a:spcBef>
            </a:pPr>
            <a:endParaRPr sz="4800">
              <a:latin typeface="Times New Roman"/>
              <a:cs typeface="Times New Roman"/>
            </a:endParaRPr>
          </a:p>
          <a:p>
            <a:pPr marL="1365885" marR="5080" indent="-1353820">
              <a:lnSpc>
                <a:spcPct val="95700"/>
              </a:lnSpc>
            </a:pPr>
            <a:r>
              <a:rPr dirty="0" sz="4800" spc="-819" b="1">
                <a:solidFill>
                  <a:srgbClr val="F8AB17"/>
                </a:solidFill>
                <a:latin typeface="Tahoma"/>
                <a:cs typeface="Tahoma"/>
              </a:rPr>
              <a:t>72</a:t>
            </a:r>
            <a:r>
              <a:rPr dirty="0" sz="4800" spc="245" b="1">
                <a:solidFill>
                  <a:srgbClr val="F8AB17"/>
                </a:solidFill>
                <a:latin typeface="Tahoma"/>
                <a:cs typeface="Tahoma"/>
              </a:rPr>
              <a:t>%</a:t>
            </a:r>
            <a:r>
              <a:rPr dirty="0" baseline="1157" sz="3600" spc="-44">
                <a:latin typeface="Times New Roman"/>
                <a:cs typeface="Times New Roman"/>
              </a:rPr>
              <a:t>клиенто</a:t>
            </a:r>
            <a:r>
              <a:rPr dirty="0" baseline="1157" sz="3600" spc="-30">
                <a:latin typeface="Times New Roman"/>
                <a:cs typeface="Times New Roman"/>
              </a:rPr>
              <a:t>в</a:t>
            </a:r>
            <a:r>
              <a:rPr dirty="0" baseline="1157" sz="3600" spc="-187">
                <a:latin typeface="Times New Roman"/>
                <a:cs typeface="Times New Roman"/>
              </a:rPr>
              <a:t> </a:t>
            </a:r>
            <a:r>
              <a:rPr dirty="0" baseline="1157" sz="3600">
                <a:latin typeface="Times New Roman"/>
                <a:cs typeface="Times New Roman"/>
              </a:rPr>
              <a:t>купили</a:t>
            </a:r>
            <a:r>
              <a:rPr dirty="0" baseline="1157" sz="3600" spc="-157">
                <a:latin typeface="Times New Roman"/>
                <a:cs typeface="Times New Roman"/>
              </a:rPr>
              <a:t> </a:t>
            </a:r>
            <a:r>
              <a:rPr dirty="0" baseline="1157" sz="3600" spc="-37">
                <a:latin typeface="Times New Roman"/>
                <a:cs typeface="Times New Roman"/>
              </a:rPr>
              <a:t>автомобиль</a:t>
            </a:r>
            <a:r>
              <a:rPr dirty="0" baseline="1157" sz="3600" spc="-30">
                <a:latin typeface="Times New Roman"/>
                <a:cs typeface="Times New Roman"/>
              </a:rPr>
              <a:t> </a:t>
            </a:r>
            <a:r>
              <a:rPr dirty="0" baseline="1157" sz="3600" spc="-15">
                <a:latin typeface="Times New Roman"/>
                <a:cs typeface="Times New Roman"/>
              </a:rPr>
              <a:t>потому, </a:t>
            </a:r>
            <a:r>
              <a:rPr dirty="0" sz="2400">
                <a:latin typeface="Times New Roman"/>
                <a:cs typeface="Times New Roman"/>
              </a:rPr>
              <a:t>что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им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понравился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продавец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0050" y="3457397"/>
            <a:ext cx="13112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90" b="1">
                <a:solidFill>
                  <a:srgbClr val="F8AB17"/>
                </a:solidFill>
                <a:latin typeface="Tahoma"/>
                <a:cs typeface="Tahoma"/>
              </a:rPr>
              <a:t>73%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050" y="4671517"/>
            <a:ext cx="14636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90" b="1">
                <a:solidFill>
                  <a:srgbClr val="F8AB17"/>
                </a:solidFill>
                <a:latin typeface="Tahoma"/>
                <a:cs typeface="Tahoma"/>
              </a:rPr>
              <a:t>85%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20774" y="4994605"/>
            <a:ext cx="42735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10">
                <a:latin typeface="Times New Roman"/>
                <a:cs typeface="Times New Roman"/>
              </a:rPr>
              <a:t>клиентов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купили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не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ту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модель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или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27225" y="5357876"/>
            <a:ext cx="4884420" cy="857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95"/>
              </a:spcBef>
            </a:pPr>
            <a:r>
              <a:rPr dirty="0" sz="2400" spc="-20">
                <a:latin typeface="Times New Roman"/>
                <a:cs typeface="Times New Roman"/>
              </a:rPr>
              <a:t>комплектацию,</a:t>
            </a:r>
            <a:r>
              <a:rPr dirty="0" sz="2400" spc="-30">
                <a:latin typeface="Times New Roman"/>
                <a:cs typeface="Times New Roman"/>
              </a:rPr>
              <a:t> которую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планировали изначально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78294" y="2293061"/>
            <a:ext cx="1361440" cy="2099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94" b="1">
                <a:solidFill>
                  <a:srgbClr val="F8AB17"/>
                </a:solidFill>
                <a:latin typeface="Tahoma"/>
                <a:cs typeface="Tahoma"/>
              </a:rPr>
              <a:t>86%</a:t>
            </a:r>
            <a:endParaRPr sz="4800">
              <a:latin typeface="Tahoma"/>
              <a:cs typeface="Tahoma"/>
            </a:endParaRPr>
          </a:p>
          <a:p>
            <a:pPr marL="59690">
              <a:lnSpc>
                <a:spcPct val="100000"/>
              </a:lnSpc>
              <a:spcBef>
                <a:spcPts val="4805"/>
              </a:spcBef>
            </a:pPr>
            <a:r>
              <a:rPr dirty="0" sz="4800" spc="-880" b="1">
                <a:solidFill>
                  <a:srgbClr val="F8AB17"/>
                </a:solidFill>
                <a:latin typeface="Tahoma"/>
                <a:cs typeface="Tahoma"/>
              </a:rPr>
              <a:t>92%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25793" y="5262168"/>
            <a:ext cx="1319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5" b="1">
                <a:solidFill>
                  <a:srgbClr val="F8AB17"/>
                </a:solidFill>
                <a:latin typeface="Tahoma"/>
                <a:cs typeface="Tahoma"/>
              </a:rPr>
              <a:t>97%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66354" y="3748023"/>
            <a:ext cx="3512185" cy="227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 marR="969010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всех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продаж </a:t>
            </a:r>
            <a:r>
              <a:rPr dirty="0" sz="2400">
                <a:latin typeface="Times New Roman"/>
                <a:cs typeface="Times New Roman"/>
              </a:rPr>
              <a:t>совершаются</a:t>
            </a:r>
            <a:r>
              <a:rPr dirty="0" sz="2400" spc="-12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под </a:t>
            </a:r>
            <a:r>
              <a:rPr dirty="0" sz="2400" spc="-10">
                <a:latin typeface="Times New Roman"/>
                <a:cs typeface="Times New Roman"/>
              </a:rPr>
              <a:t>влиянием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женщин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dirty="0" sz="2400">
                <a:latin typeface="Times New Roman"/>
                <a:cs typeface="Times New Roman"/>
              </a:rPr>
              <a:t>клиентов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35">
                <a:latin typeface="Times New Roman"/>
                <a:cs typeface="Times New Roman"/>
              </a:rPr>
              <a:t>будут</a:t>
            </a:r>
            <a:r>
              <a:rPr dirty="0" sz="2400" spc="-15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сравнивать</a:t>
            </a:r>
            <a:endParaRPr sz="24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30"/>
              </a:spcBef>
            </a:pPr>
            <a:r>
              <a:rPr dirty="0" sz="2400" spc="-20">
                <a:latin typeface="Times New Roman"/>
                <a:cs typeface="Times New Roman"/>
              </a:rPr>
              <a:t>цены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885688" y="161544"/>
            <a:ext cx="6096000" cy="6164580"/>
            <a:chOff x="5885688" y="161544"/>
            <a:chExt cx="6096000" cy="616458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5976" y="5774435"/>
              <a:ext cx="1363979" cy="55168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688" y="161544"/>
              <a:ext cx="6096000" cy="1879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245600" y="4357496"/>
            <a:ext cx="1348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Юридическая </a:t>
            </a:r>
            <a:r>
              <a:rPr dirty="0" sz="1800" spc="-10">
                <a:latin typeface="Calibri"/>
                <a:cs typeface="Calibri"/>
              </a:rPr>
              <a:t>консультация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81682" y="1053210"/>
            <a:ext cx="14268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libri"/>
                <a:cs typeface="Calibri"/>
              </a:rPr>
              <a:t>Компьютерная </a:t>
            </a:r>
            <a:r>
              <a:rPr dirty="0" sz="1800" spc="-10">
                <a:latin typeface="Calibri"/>
                <a:cs typeface="Calibri"/>
              </a:rPr>
              <a:t>диагностика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28827" y="3113532"/>
            <a:ext cx="1082040" cy="1082040"/>
            <a:chOff x="528827" y="3113532"/>
            <a:chExt cx="1082040" cy="10820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331" y="3243072"/>
              <a:ext cx="620268" cy="8260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827" y="3113532"/>
              <a:ext cx="1082040" cy="108203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735963" y="3278251"/>
            <a:ext cx="795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Подвоз </a:t>
            </a:r>
            <a:r>
              <a:rPr dirty="0" sz="1800" spc="-35">
                <a:latin typeface="Calibri"/>
                <a:cs typeface="Calibri"/>
              </a:rPr>
              <a:t>топлива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35963" y="5571845"/>
            <a:ext cx="1172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Отогрев </a:t>
            </a:r>
            <a:r>
              <a:rPr dirty="0" sz="1800" spc="-30">
                <a:latin typeface="Calibri"/>
                <a:cs typeface="Calibri"/>
              </a:rPr>
              <a:t>автомобиля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43473" y="1017523"/>
            <a:ext cx="7816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Calibri"/>
                <a:cs typeface="Calibri"/>
              </a:rPr>
              <a:t>Отогрев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замков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43473" y="2119376"/>
            <a:ext cx="12592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Эвакуация </a:t>
            </a:r>
            <a:r>
              <a:rPr dirty="0" sz="1800" spc="-20">
                <a:latin typeface="Calibri"/>
                <a:cs typeface="Calibri"/>
              </a:rPr>
              <a:t>при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поломке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43473" y="3252978"/>
            <a:ext cx="103314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Эвакуация </a:t>
            </a:r>
            <a:r>
              <a:rPr dirty="0" sz="1800">
                <a:latin typeface="Calibri"/>
                <a:cs typeface="Calibri"/>
              </a:rPr>
              <a:t>при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ДТП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43473" y="4360926"/>
            <a:ext cx="1824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Calibri"/>
                <a:cs typeface="Calibri"/>
              </a:rPr>
              <a:t>Трансфер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водителя </a:t>
            </a:r>
            <a:r>
              <a:rPr dirty="0" sz="1800" spc="-10">
                <a:latin typeface="Calibri"/>
                <a:cs typeface="Calibri"/>
              </a:rPr>
              <a:t>автомобиля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91319" y="813561"/>
            <a:ext cx="17589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Запуск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двигателя при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разряженном </a:t>
            </a:r>
            <a:r>
              <a:rPr dirty="0" sz="1800" spc="-10">
                <a:latin typeface="Calibri"/>
                <a:cs typeface="Calibri"/>
              </a:rPr>
              <a:t>аккумуляторе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91319" y="2229992"/>
            <a:ext cx="1427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Замена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колеса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91319" y="3382136"/>
            <a:ext cx="149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Calibri"/>
                <a:cs typeface="Calibri"/>
              </a:rPr>
              <a:t>Подкачка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колес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81682" y="2154173"/>
            <a:ext cx="1269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Техническая </a:t>
            </a:r>
            <a:r>
              <a:rPr dirty="0" sz="1800" spc="-65">
                <a:latin typeface="Calibri"/>
                <a:cs typeface="Calibri"/>
              </a:rPr>
              <a:t>консультация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16636" y="39623"/>
            <a:ext cx="11547475" cy="6818630"/>
            <a:chOff x="516636" y="39623"/>
            <a:chExt cx="11547475" cy="6818630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544" y="839723"/>
              <a:ext cx="1068324" cy="10683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544" y="1958340"/>
              <a:ext cx="1068324" cy="1066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636" y="6495287"/>
              <a:ext cx="1107947" cy="36271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876" y="5426964"/>
              <a:ext cx="1078992" cy="107899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5656" y="822960"/>
              <a:ext cx="1092708" cy="10942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1751" y="1959863"/>
              <a:ext cx="1086612" cy="106070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5656" y="3107435"/>
              <a:ext cx="1092708" cy="10927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8515" y="4291583"/>
              <a:ext cx="1062227" cy="106222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123944" y="4287012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79" h="1071879">
                  <a:moveTo>
                    <a:pt x="95630" y="0"/>
                  </a:moveTo>
                  <a:lnTo>
                    <a:pt x="975740" y="0"/>
                  </a:lnTo>
                  <a:lnTo>
                    <a:pt x="994663" y="2031"/>
                  </a:lnTo>
                  <a:lnTo>
                    <a:pt x="1043431" y="27939"/>
                  </a:lnTo>
                  <a:lnTo>
                    <a:pt x="1069213" y="76707"/>
                  </a:lnTo>
                  <a:lnTo>
                    <a:pt x="1071371" y="95631"/>
                  </a:lnTo>
                  <a:lnTo>
                    <a:pt x="1071371" y="975741"/>
                  </a:lnTo>
                  <a:lnTo>
                    <a:pt x="1055115" y="1029207"/>
                  </a:lnTo>
                  <a:lnTo>
                    <a:pt x="1012951" y="1063879"/>
                  </a:lnTo>
                  <a:lnTo>
                    <a:pt x="975740" y="1071372"/>
                  </a:lnTo>
                  <a:lnTo>
                    <a:pt x="95630" y="1071372"/>
                  </a:lnTo>
                  <a:lnTo>
                    <a:pt x="42036" y="1055116"/>
                  </a:lnTo>
                  <a:lnTo>
                    <a:pt x="7492" y="1012951"/>
                  </a:lnTo>
                  <a:lnTo>
                    <a:pt x="0" y="975741"/>
                  </a:lnTo>
                  <a:lnTo>
                    <a:pt x="0" y="95631"/>
                  </a:lnTo>
                  <a:lnTo>
                    <a:pt x="16255" y="42037"/>
                  </a:lnTo>
                  <a:lnTo>
                    <a:pt x="58419" y="7493"/>
                  </a:lnTo>
                  <a:lnTo>
                    <a:pt x="95630" y="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7659" y="804672"/>
              <a:ext cx="1080516" cy="108051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70519" y="1949196"/>
              <a:ext cx="1078992" cy="108051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6616" y="3133344"/>
              <a:ext cx="1078992" cy="108051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0519" y="4294632"/>
              <a:ext cx="1078992" cy="108051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3276" y="6509003"/>
              <a:ext cx="1114044" cy="34899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515" y="5433059"/>
              <a:ext cx="1086612" cy="108661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544" y="4265676"/>
              <a:ext cx="1068324" cy="106832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61376" y="6531863"/>
              <a:ext cx="1123187" cy="32613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76616" y="5448300"/>
              <a:ext cx="1094231" cy="109423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07524" y="39623"/>
              <a:ext cx="2156460" cy="786384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9285858" y="5469432"/>
            <a:ext cx="173228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Справочно- </a:t>
            </a:r>
            <a:r>
              <a:rPr dirty="0" sz="1800" spc="-20">
                <a:latin typeface="Calibri"/>
                <a:cs typeface="Calibri"/>
              </a:rPr>
              <a:t>информационная </a:t>
            </a:r>
            <a:r>
              <a:rPr dirty="0" sz="1800" spc="-10">
                <a:latin typeface="Calibri"/>
                <a:cs typeface="Calibri"/>
              </a:rPr>
              <a:t>поддержка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455158" y="5714796"/>
            <a:ext cx="1375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Автоконсьерж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747266" y="4415154"/>
            <a:ext cx="19367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libri"/>
                <a:cs typeface="Calibri"/>
              </a:rPr>
              <a:t>Подвоз</a:t>
            </a:r>
            <a:r>
              <a:rPr dirty="0" sz="1800" spc="-1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технических жидкостей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2658" y="97028"/>
            <a:ext cx="10718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 Light"/>
                <a:cs typeface="Calibri Light"/>
              </a:rPr>
              <a:t>УСЛУГИ:</a:t>
            </a:r>
            <a:endParaRPr sz="2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132" y="2263139"/>
              <a:ext cx="7994904" cy="37459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4988" y="1461516"/>
              <a:ext cx="1007363" cy="5608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5164" y="3355847"/>
              <a:ext cx="729995" cy="72847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0059" y="1551430"/>
              <a:ext cx="3925824" cy="52136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0" y="1557527"/>
              <a:ext cx="781812" cy="1584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2783" y="5710428"/>
              <a:ext cx="419100" cy="4876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1572" y="4945379"/>
              <a:ext cx="304800" cy="6156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0752" y="1394460"/>
              <a:ext cx="501396" cy="5029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3888" y="1714500"/>
              <a:ext cx="678179" cy="4130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4735" y="3076955"/>
              <a:ext cx="451103" cy="4434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3676" y="3220211"/>
              <a:ext cx="780287" cy="1584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1743" y="5387340"/>
              <a:ext cx="463296" cy="50139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6504" y="4625340"/>
              <a:ext cx="246888" cy="64160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793239" y="1168146"/>
            <a:ext cx="15049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56540" marR="5080" indent="-24384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Безопасность</a:t>
            </a:r>
            <a:r>
              <a:rPr dirty="0" sz="1800" spc="-105" b="1">
                <a:latin typeface="Calibri"/>
                <a:cs typeface="Calibri"/>
              </a:rPr>
              <a:t> </a:t>
            </a:r>
            <a:r>
              <a:rPr dirty="0" sz="1800" spc="-50" b="1">
                <a:latin typeface="Calibri"/>
                <a:cs typeface="Calibri"/>
              </a:rPr>
              <a:t>и </a:t>
            </a:r>
            <a:r>
              <a:rPr dirty="0" sz="1800" spc="-10" b="1">
                <a:latin typeface="Calibri"/>
                <a:cs typeface="Calibri"/>
              </a:rPr>
              <a:t>уверенность </a:t>
            </a:r>
            <a:r>
              <a:rPr dirty="0" sz="1800" b="1">
                <a:latin typeface="Calibri"/>
                <a:cs typeface="Calibri"/>
              </a:rPr>
              <a:t>на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дорогах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8858" y="3060319"/>
            <a:ext cx="168402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8455" marR="5080" indent="-32639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alibri"/>
                <a:cs typeface="Calibri"/>
              </a:rPr>
              <a:t>100%</a:t>
            </a:r>
            <a:r>
              <a:rPr dirty="0" sz="1800" spc="-80" b="1">
                <a:latin typeface="Calibri"/>
                <a:cs typeface="Calibri"/>
              </a:rPr>
              <a:t> </a:t>
            </a:r>
            <a:r>
              <a:rPr dirty="0" sz="1800" spc="-35" b="1">
                <a:latin typeface="Calibri"/>
                <a:cs typeface="Calibri"/>
              </a:rPr>
              <a:t>поддержка </a:t>
            </a:r>
            <a:r>
              <a:rPr dirty="0" sz="1800" spc="-10" b="1">
                <a:latin typeface="Calibri"/>
                <a:cs typeface="Calibri"/>
              </a:rPr>
              <a:t>автомобиля</a:t>
            </a:r>
            <a:r>
              <a:rPr dirty="0" sz="1800" spc="5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с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35" b="1">
                <a:latin typeface="Calibri"/>
                <a:cs typeface="Calibri"/>
              </a:rPr>
              <a:t>первого</a:t>
            </a:r>
            <a:r>
              <a:rPr dirty="0" sz="1800" spc="-6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дня эксплуатации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09345" y="5544108"/>
            <a:ext cx="15106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 marR="5080" indent="-762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Оперативность </a:t>
            </a:r>
            <a:r>
              <a:rPr dirty="0" sz="1800" b="1">
                <a:latin typeface="Calibri"/>
                <a:cs typeface="Calibri"/>
              </a:rPr>
              <a:t>и</a:t>
            </a:r>
            <a:r>
              <a:rPr dirty="0" sz="1800" spc="-6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мобильность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249157" y="1303782"/>
            <a:ext cx="15297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latin typeface="Calibri"/>
                <a:cs typeface="Calibri"/>
              </a:rPr>
              <a:t>Круглосуточная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поддержка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835390" y="2846019"/>
            <a:ext cx="8959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Высокий </a:t>
            </a:r>
            <a:r>
              <a:rPr dirty="0" sz="1800" spc="-10" b="1">
                <a:latin typeface="Calibri"/>
                <a:cs typeface="Calibri"/>
              </a:rPr>
              <a:t>уровень сервиса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011282" y="5320106"/>
            <a:ext cx="12236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Полный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 b="1">
                <a:latin typeface="Calibri"/>
                <a:cs typeface="Calibri"/>
              </a:rPr>
              <a:t>спектр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услуг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18008" y="65278"/>
            <a:ext cx="64369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5">
                <a:latin typeface="Calibri Light"/>
                <a:cs typeface="Calibri Light"/>
              </a:rPr>
              <a:t>ПРЕИМУЩЕСТВА</a:t>
            </a:r>
            <a:r>
              <a:rPr dirty="0" sz="2400" spc="-25">
                <a:latin typeface="Calibri Light"/>
                <a:cs typeface="Calibri Light"/>
              </a:rPr>
              <a:t> </a:t>
            </a:r>
            <a:r>
              <a:rPr dirty="0" sz="2400" spc="-50">
                <a:latin typeface="Calibri Light"/>
                <a:cs typeface="Calibri Light"/>
              </a:rPr>
              <a:t>СОТРУДНИЧЕСТВА</a:t>
            </a:r>
            <a:r>
              <a:rPr dirty="0" sz="2400" spc="-155">
                <a:latin typeface="Calibri Light"/>
                <a:cs typeface="Calibri Light"/>
              </a:rPr>
              <a:t> </a:t>
            </a:r>
            <a:r>
              <a:rPr dirty="0" sz="2400">
                <a:latin typeface="Calibri Light"/>
                <a:cs typeface="Calibri Light"/>
              </a:rPr>
              <a:t>ДЛЯ</a:t>
            </a:r>
            <a:r>
              <a:rPr dirty="0" sz="2400" spc="20">
                <a:latin typeface="Calibri Light"/>
                <a:cs typeface="Calibri Light"/>
              </a:rPr>
              <a:t> </a:t>
            </a:r>
            <a:r>
              <a:rPr dirty="0" sz="2400" spc="-10">
                <a:latin typeface="Calibri Light"/>
                <a:cs typeface="Calibri Light"/>
              </a:rPr>
              <a:t>КЛИЕНТА:</a:t>
            </a:r>
            <a:endParaRPr sz="2400">
              <a:latin typeface="Calibri Light"/>
              <a:cs typeface="Calibri Light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64852" y="99060"/>
            <a:ext cx="2156459" cy="7863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316712" y="650240"/>
          <a:ext cx="11450320" cy="5028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/>
                <a:gridCol w="1670050"/>
                <a:gridCol w="1680845"/>
                <a:gridCol w="1670050"/>
                <a:gridCol w="1691639"/>
              </a:tblGrid>
              <a:tr h="457200">
                <a:tc>
                  <a:txBody>
                    <a:bodyPr/>
                    <a:lstStyle/>
                    <a:p>
                      <a:pPr algn="ctr" marL="5715">
                        <a:lnSpc>
                          <a:spcPts val="2655"/>
                        </a:lnSpc>
                      </a:pPr>
                      <a:r>
                        <a:rPr dirty="0" sz="24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Услуги*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PLATINUM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PREMIUM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880"/>
                        </a:lnSpc>
                      </a:pPr>
                      <a:r>
                        <a:rPr dirty="0" sz="16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FULL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50">
                          <a:latin typeface="Calibri"/>
                          <a:cs typeface="Calibri"/>
                        </a:rPr>
                        <a:t>Мульти</a:t>
                      </a:r>
                      <a:r>
                        <a:rPr dirty="0" sz="1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драйв</a:t>
                      </a:r>
                      <a:r>
                        <a:rPr dirty="0" sz="14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(закрепление</a:t>
                      </a:r>
                      <a:r>
                        <a:rPr dirty="0" sz="14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Карты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за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авто)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Эвакуация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авто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ДТП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Эвакуация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авто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поломке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Замена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колеса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40">
                          <a:latin typeface="Calibri"/>
                          <a:cs typeface="Calibri"/>
                        </a:rPr>
                        <a:t>Подкачка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колёс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45">
                          <a:latin typeface="Calibri"/>
                          <a:cs typeface="Calibri"/>
                        </a:rPr>
                        <a:t>Техническая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консультация</a:t>
                      </a:r>
                      <a:r>
                        <a:rPr dirty="0" sz="1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по</a:t>
                      </a:r>
                      <a:r>
                        <a:rPr dirty="0" sz="14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телефону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00" spc="-50">
                          <a:latin typeface="Calibri"/>
                          <a:cs typeface="Calibri"/>
                        </a:rPr>
                        <a:t>Консультация</a:t>
                      </a:r>
                      <a:r>
                        <a:rPr dirty="0" sz="14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юриста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Запуск</a:t>
                      </a:r>
                      <a:r>
                        <a:rPr dirty="0" sz="1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двигателя</a:t>
                      </a:r>
                      <a:r>
                        <a:rPr dirty="0" sz="14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разряженном</a:t>
                      </a:r>
                      <a:r>
                        <a:rPr dirty="0" sz="14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аккумуляторе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spc="-30">
                          <a:latin typeface="Calibri"/>
                          <a:cs typeface="Calibri"/>
                        </a:rPr>
                        <a:t>Подвоз</a:t>
                      </a:r>
                      <a:r>
                        <a:rPr dirty="0" sz="1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топлива**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по</a:t>
                      </a:r>
                      <a:r>
                        <a:rPr dirty="0" sz="1400" spc="-8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чеку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по</a:t>
                      </a:r>
                      <a:r>
                        <a:rPr dirty="0" sz="1400" spc="-8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чеку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по</a:t>
                      </a:r>
                      <a:r>
                        <a:rPr dirty="0" sz="1400" spc="-8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чеку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по</a:t>
                      </a:r>
                      <a:r>
                        <a:rPr dirty="0" sz="1400" spc="-8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чеку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Справочно-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информационная</a:t>
                      </a:r>
                      <a:r>
                        <a:rPr dirty="0" sz="14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поддержка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spc="-45">
                          <a:latin typeface="Calibri"/>
                          <a:cs typeface="Calibri"/>
                        </a:rPr>
                        <a:t>Трансфер</a:t>
                      </a:r>
                      <a:r>
                        <a:rPr dirty="0" sz="1400" spc="-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эвакуации</a:t>
                      </a:r>
                      <a:r>
                        <a:rPr dirty="0" sz="14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авто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Компьютерная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диагностика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Возвращение</a:t>
                      </a:r>
                      <a:r>
                        <a:rPr dirty="0" sz="14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авто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дорогу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ДТП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spc="-30">
                          <a:latin typeface="Calibri"/>
                          <a:cs typeface="Calibri"/>
                        </a:rPr>
                        <a:t>Отогрев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замков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30">
                          <a:latin typeface="Calibri"/>
                          <a:cs typeface="Calibri"/>
                        </a:rPr>
                        <a:t>Отогрев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авто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336905" y="6126886"/>
            <a:ext cx="4838065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*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Каждая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услуга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предоставляется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в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пределах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города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(+50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км)</a:t>
            </a:r>
            <a:r>
              <a:rPr dirty="0" sz="1000" spc="-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бесплатно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и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неограниченно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Calibri"/>
                <a:cs typeface="Calibri"/>
              </a:rPr>
              <a:t>**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Подвоз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топлива </a:t>
            </a:r>
            <a:r>
              <a:rPr dirty="0" sz="1000" spc="-20">
                <a:latin typeface="Calibri"/>
                <a:cs typeface="Calibri"/>
              </a:rPr>
              <a:t>осуществляется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бесплатно,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стоимость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топлива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оплачивается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по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чеку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223" y="115823"/>
            <a:ext cx="1260348" cy="4602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316712" y="650240"/>
          <a:ext cx="1144143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390"/>
                <a:gridCol w="1668780"/>
                <a:gridCol w="1679575"/>
                <a:gridCol w="1668779"/>
                <a:gridCol w="1690370"/>
              </a:tblGrid>
              <a:tr h="457200">
                <a:tc>
                  <a:txBody>
                    <a:bodyPr/>
                    <a:lstStyle/>
                    <a:p>
                      <a:pPr algn="ctr" marL="5080">
                        <a:lnSpc>
                          <a:spcPts val="2655"/>
                        </a:lnSpc>
                      </a:pPr>
                      <a:r>
                        <a:rPr dirty="0" sz="24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Услуги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PLATINUM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PREMIUM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1880"/>
                        </a:lnSpc>
                      </a:pPr>
                      <a:r>
                        <a:rPr dirty="0" sz="16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FULL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880"/>
                        </a:lnSpc>
                      </a:pP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30">
                          <a:latin typeface="Calibri"/>
                          <a:cs typeface="Calibri"/>
                        </a:rPr>
                        <a:t>Подвоз</a:t>
                      </a:r>
                      <a:r>
                        <a:rPr dirty="0" sz="14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технических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жидкостей***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Автоконсьерж: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запись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технический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осмотр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запись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сервисное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техническое</a:t>
                      </a:r>
                      <a:r>
                        <a:rPr dirty="0" sz="14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обслуживание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вызов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экстренных</a:t>
                      </a:r>
                      <a:r>
                        <a:rPr dirty="0" sz="1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служб</a:t>
                      </a:r>
                      <a:r>
                        <a:rPr dirty="0" sz="1400" spc="-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при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ДТП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поиск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эвакуированного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авто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в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УДП</a:t>
                      </a:r>
                      <a:r>
                        <a:rPr dirty="0" sz="1400" spc="-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ДВД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предоставление</a:t>
                      </a:r>
                      <a:r>
                        <a:rPr dirty="0" sz="1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справки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от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"Казгидромет"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запись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сезонную</a:t>
                      </a:r>
                      <a:r>
                        <a:rPr dirty="0" sz="140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замену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шин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помощь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в</a:t>
                      </a:r>
                      <a:r>
                        <a:rPr dirty="0" sz="14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поиске</a:t>
                      </a:r>
                      <a:r>
                        <a:rPr dirty="0" sz="1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места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для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сезонного</a:t>
                      </a:r>
                      <a:r>
                        <a:rPr dirty="0" sz="1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хранения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шин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запись</a:t>
                      </a:r>
                      <a:r>
                        <a:rPr dirty="0" sz="1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автомойку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запись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авто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сервисы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45">
                          <a:latin typeface="Calibri"/>
                          <a:cs typeface="Calibri"/>
                        </a:rPr>
                        <a:t>(детейлинг,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полировка,</a:t>
                      </a:r>
                      <a:r>
                        <a:rPr dirty="0" sz="1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др.)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помощь</a:t>
                      </a:r>
                      <a:r>
                        <a:rPr dirty="0" sz="1400" spc="-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в</a:t>
                      </a:r>
                      <a:r>
                        <a:rPr dirty="0" sz="1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выборе цены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ГСМ</a:t>
                      </a:r>
                      <a:r>
                        <a:rPr dirty="0" sz="1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на</a:t>
                      </a:r>
                      <a:r>
                        <a:rPr dirty="0" sz="1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АЗС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50">
                          <a:solidFill>
                            <a:srgbClr val="0D0D0D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362204" y="5980582"/>
            <a:ext cx="64357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***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Подвоз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технических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жидкостей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осуществляется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бесплатно,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стоимость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технических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жидкостей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оплачивается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по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чеку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7" y="96011"/>
            <a:ext cx="1377696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5477" y="249174"/>
            <a:ext cx="11543030" cy="462280"/>
          </a:xfrm>
          <a:prstGeom prst="rect">
            <a:avLst/>
          </a:prstGeom>
          <a:solidFill>
            <a:srgbClr val="6EAC46"/>
          </a:solidFill>
          <a:ln w="19811">
            <a:solidFill>
              <a:srgbClr val="FFFFFF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65"/>
              </a:spcBef>
            </a:pPr>
            <a:r>
              <a:rPr dirty="0" sz="2400">
                <a:latin typeface="Times New Roman"/>
                <a:cs typeface="Times New Roman"/>
              </a:rPr>
              <a:t>Две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классических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схемы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контентных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цепочек,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которые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дают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30">
                <a:latin typeface="Times New Roman"/>
                <a:cs typeface="Times New Roman"/>
              </a:rPr>
              <a:t>результат</a:t>
            </a:r>
            <a:r>
              <a:rPr dirty="0" sz="2400" spc="-1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и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продажи: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118861" y="1301241"/>
            <a:ext cx="6654165" cy="2538095"/>
            <a:chOff x="5118861" y="1301241"/>
            <a:chExt cx="6654165" cy="2538095"/>
          </a:xfrm>
        </p:grpSpPr>
        <p:sp>
          <p:nvSpPr>
            <p:cNvPr id="4" name="object 4" descr=""/>
            <p:cNvSpPr/>
            <p:nvPr/>
          </p:nvSpPr>
          <p:spPr>
            <a:xfrm>
              <a:off x="5125211" y="1307591"/>
              <a:ext cx="6641465" cy="2525395"/>
            </a:xfrm>
            <a:custGeom>
              <a:avLst/>
              <a:gdLst/>
              <a:ahLst/>
              <a:cxnLst/>
              <a:rect l="l" t="t" r="r" b="b"/>
              <a:pathLst>
                <a:path w="6641465" h="2525395">
                  <a:moveTo>
                    <a:pt x="5378577" y="0"/>
                  </a:moveTo>
                  <a:lnTo>
                    <a:pt x="5378577" y="315595"/>
                  </a:lnTo>
                  <a:lnTo>
                    <a:pt x="0" y="315595"/>
                  </a:lnTo>
                  <a:lnTo>
                    <a:pt x="0" y="2209546"/>
                  </a:lnTo>
                  <a:lnTo>
                    <a:pt x="5378577" y="2209546"/>
                  </a:lnTo>
                  <a:lnTo>
                    <a:pt x="5378577" y="2525141"/>
                  </a:lnTo>
                  <a:lnTo>
                    <a:pt x="6641084" y="1262507"/>
                  </a:lnTo>
                  <a:lnTo>
                    <a:pt x="5378577" y="0"/>
                  </a:lnTo>
                  <a:close/>
                </a:path>
              </a:pathLst>
            </a:custGeom>
            <a:solidFill>
              <a:srgbClr val="FFE8C9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25211" y="1307591"/>
              <a:ext cx="6641465" cy="2525395"/>
            </a:xfrm>
            <a:custGeom>
              <a:avLst/>
              <a:gdLst/>
              <a:ahLst/>
              <a:cxnLst/>
              <a:rect l="l" t="t" r="r" b="b"/>
              <a:pathLst>
                <a:path w="6641465" h="2525395">
                  <a:moveTo>
                    <a:pt x="0" y="315595"/>
                  </a:moveTo>
                  <a:lnTo>
                    <a:pt x="5378577" y="315595"/>
                  </a:lnTo>
                  <a:lnTo>
                    <a:pt x="5378577" y="0"/>
                  </a:lnTo>
                  <a:lnTo>
                    <a:pt x="6641084" y="1262507"/>
                  </a:lnTo>
                  <a:lnTo>
                    <a:pt x="5378577" y="2525141"/>
                  </a:lnTo>
                  <a:lnTo>
                    <a:pt x="5378577" y="2209546"/>
                  </a:lnTo>
                  <a:lnTo>
                    <a:pt x="0" y="2209546"/>
                  </a:lnTo>
                  <a:lnTo>
                    <a:pt x="0" y="315595"/>
                  </a:lnTo>
                  <a:close/>
                </a:path>
              </a:pathLst>
            </a:custGeom>
            <a:ln w="12192">
              <a:solidFill>
                <a:srgbClr val="FFE8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25973" y="2141346"/>
            <a:ext cx="5470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dirty="0" sz="2400" spc="-10">
                <a:latin typeface="Times New Roman"/>
                <a:cs typeface="Times New Roman"/>
              </a:rPr>
              <a:t>Внимание+Интерес+Решение+Действие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7530" y="1301241"/>
            <a:ext cx="4573905" cy="2538095"/>
            <a:chOff x="557530" y="1301241"/>
            <a:chExt cx="4573905" cy="2538095"/>
          </a:xfrm>
        </p:grpSpPr>
        <p:sp>
          <p:nvSpPr>
            <p:cNvPr id="8" name="object 8" descr=""/>
            <p:cNvSpPr/>
            <p:nvPr/>
          </p:nvSpPr>
          <p:spPr>
            <a:xfrm>
              <a:off x="563880" y="1307591"/>
              <a:ext cx="4561205" cy="2525395"/>
            </a:xfrm>
            <a:custGeom>
              <a:avLst/>
              <a:gdLst/>
              <a:ahLst/>
              <a:cxnLst/>
              <a:rect l="l" t="t" r="r" b="b"/>
              <a:pathLst>
                <a:path w="4561205" h="2525395">
                  <a:moveTo>
                    <a:pt x="4139946" y="0"/>
                  </a:moveTo>
                  <a:lnTo>
                    <a:pt x="420839" y="0"/>
                  </a:lnTo>
                  <a:lnTo>
                    <a:pt x="371767" y="2794"/>
                  </a:lnTo>
                  <a:lnTo>
                    <a:pt x="324345" y="11175"/>
                  </a:lnTo>
                  <a:lnTo>
                    <a:pt x="278904" y="24511"/>
                  </a:lnTo>
                  <a:lnTo>
                    <a:pt x="235762" y="42799"/>
                  </a:lnTo>
                  <a:lnTo>
                    <a:pt x="195237" y="65532"/>
                  </a:lnTo>
                  <a:lnTo>
                    <a:pt x="157632" y="92456"/>
                  </a:lnTo>
                  <a:lnTo>
                    <a:pt x="123266" y="123317"/>
                  </a:lnTo>
                  <a:lnTo>
                    <a:pt x="92456" y="157607"/>
                  </a:lnTo>
                  <a:lnTo>
                    <a:pt x="65519" y="195199"/>
                  </a:lnTo>
                  <a:lnTo>
                    <a:pt x="42773" y="235838"/>
                  </a:lnTo>
                  <a:lnTo>
                    <a:pt x="24536" y="278892"/>
                  </a:lnTo>
                  <a:lnTo>
                    <a:pt x="11112" y="324358"/>
                  </a:lnTo>
                  <a:lnTo>
                    <a:pt x="2832" y="371729"/>
                  </a:lnTo>
                  <a:lnTo>
                    <a:pt x="0" y="420878"/>
                  </a:lnTo>
                  <a:lnTo>
                    <a:pt x="0" y="2104263"/>
                  </a:lnTo>
                  <a:lnTo>
                    <a:pt x="2832" y="2153412"/>
                  </a:lnTo>
                  <a:lnTo>
                    <a:pt x="11112" y="2200783"/>
                  </a:lnTo>
                  <a:lnTo>
                    <a:pt x="24536" y="2246249"/>
                  </a:lnTo>
                  <a:lnTo>
                    <a:pt x="42773" y="2289302"/>
                  </a:lnTo>
                  <a:lnTo>
                    <a:pt x="65519" y="2329942"/>
                  </a:lnTo>
                  <a:lnTo>
                    <a:pt x="92456" y="2367534"/>
                  </a:lnTo>
                  <a:lnTo>
                    <a:pt x="123266" y="2401824"/>
                  </a:lnTo>
                  <a:lnTo>
                    <a:pt x="157632" y="2432685"/>
                  </a:lnTo>
                  <a:lnTo>
                    <a:pt x="195237" y="2459609"/>
                  </a:lnTo>
                  <a:lnTo>
                    <a:pt x="235762" y="2482342"/>
                  </a:lnTo>
                  <a:lnTo>
                    <a:pt x="278904" y="2500630"/>
                  </a:lnTo>
                  <a:lnTo>
                    <a:pt x="324345" y="2513965"/>
                  </a:lnTo>
                  <a:lnTo>
                    <a:pt x="371767" y="2522347"/>
                  </a:lnTo>
                  <a:lnTo>
                    <a:pt x="420839" y="2525141"/>
                  </a:lnTo>
                  <a:lnTo>
                    <a:pt x="4139946" y="2525141"/>
                  </a:lnTo>
                  <a:lnTo>
                    <a:pt x="4189095" y="2522347"/>
                  </a:lnTo>
                  <a:lnTo>
                    <a:pt x="4236466" y="2513965"/>
                  </a:lnTo>
                  <a:lnTo>
                    <a:pt x="4281932" y="2500630"/>
                  </a:lnTo>
                  <a:lnTo>
                    <a:pt x="4324985" y="2482342"/>
                  </a:lnTo>
                  <a:lnTo>
                    <a:pt x="4365625" y="2459609"/>
                  </a:lnTo>
                  <a:lnTo>
                    <a:pt x="4403217" y="2432685"/>
                  </a:lnTo>
                  <a:lnTo>
                    <a:pt x="4437507" y="2401824"/>
                  </a:lnTo>
                  <a:lnTo>
                    <a:pt x="4468368" y="2367534"/>
                  </a:lnTo>
                  <a:lnTo>
                    <a:pt x="4495292" y="2329942"/>
                  </a:lnTo>
                  <a:lnTo>
                    <a:pt x="4518025" y="2289302"/>
                  </a:lnTo>
                  <a:lnTo>
                    <a:pt x="4536313" y="2246249"/>
                  </a:lnTo>
                  <a:lnTo>
                    <a:pt x="4549648" y="2200783"/>
                  </a:lnTo>
                  <a:lnTo>
                    <a:pt x="4558030" y="2153412"/>
                  </a:lnTo>
                  <a:lnTo>
                    <a:pt x="4560824" y="2104263"/>
                  </a:lnTo>
                  <a:lnTo>
                    <a:pt x="4560824" y="420878"/>
                  </a:lnTo>
                  <a:lnTo>
                    <a:pt x="4558030" y="371729"/>
                  </a:lnTo>
                  <a:lnTo>
                    <a:pt x="4549648" y="324358"/>
                  </a:lnTo>
                  <a:lnTo>
                    <a:pt x="4536313" y="278892"/>
                  </a:lnTo>
                  <a:lnTo>
                    <a:pt x="4518025" y="235838"/>
                  </a:lnTo>
                  <a:lnTo>
                    <a:pt x="4495292" y="195199"/>
                  </a:lnTo>
                  <a:lnTo>
                    <a:pt x="4468368" y="157607"/>
                  </a:lnTo>
                  <a:lnTo>
                    <a:pt x="4437507" y="123317"/>
                  </a:lnTo>
                  <a:lnTo>
                    <a:pt x="4403217" y="92456"/>
                  </a:lnTo>
                  <a:lnTo>
                    <a:pt x="4365625" y="65532"/>
                  </a:lnTo>
                  <a:lnTo>
                    <a:pt x="4324985" y="42799"/>
                  </a:lnTo>
                  <a:lnTo>
                    <a:pt x="4281932" y="24511"/>
                  </a:lnTo>
                  <a:lnTo>
                    <a:pt x="4236466" y="11175"/>
                  </a:lnTo>
                  <a:lnTo>
                    <a:pt x="4189095" y="2794"/>
                  </a:lnTo>
                  <a:lnTo>
                    <a:pt x="41399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3880" y="1307591"/>
              <a:ext cx="4561205" cy="2525395"/>
            </a:xfrm>
            <a:custGeom>
              <a:avLst/>
              <a:gdLst/>
              <a:ahLst/>
              <a:cxnLst/>
              <a:rect l="l" t="t" r="r" b="b"/>
              <a:pathLst>
                <a:path w="4561205" h="2525395">
                  <a:moveTo>
                    <a:pt x="0" y="420878"/>
                  </a:moveTo>
                  <a:lnTo>
                    <a:pt x="2832" y="371729"/>
                  </a:lnTo>
                  <a:lnTo>
                    <a:pt x="11112" y="324358"/>
                  </a:lnTo>
                  <a:lnTo>
                    <a:pt x="24536" y="278892"/>
                  </a:lnTo>
                  <a:lnTo>
                    <a:pt x="42773" y="235838"/>
                  </a:lnTo>
                  <a:lnTo>
                    <a:pt x="65519" y="195199"/>
                  </a:lnTo>
                  <a:lnTo>
                    <a:pt x="92456" y="157607"/>
                  </a:lnTo>
                  <a:lnTo>
                    <a:pt x="123266" y="123317"/>
                  </a:lnTo>
                  <a:lnTo>
                    <a:pt x="157632" y="92456"/>
                  </a:lnTo>
                  <a:lnTo>
                    <a:pt x="195237" y="65532"/>
                  </a:lnTo>
                  <a:lnTo>
                    <a:pt x="235762" y="42799"/>
                  </a:lnTo>
                  <a:lnTo>
                    <a:pt x="278904" y="24511"/>
                  </a:lnTo>
                  <a:lnTo>
                    <a:pt x="324345" y="11175"/>
                  </a:lnTo>
                  <a:lnTo>
                    <a:pt x="371767" y="2794"/>
                  </a:lnTo>
                  <a:lnTo>
                    <a:pt x="420839" y="0"/>
                  </a:lnTo>
                  <a:lnTo>
                    <a:pt x="4139946" y="0"/>
                  </a:lnTo>
                  <a:lnTo>
                    <a:pt x="4189095" y="2794"/>
                  </a:lnTo>
                  <a:lnTo>
                    <a:pt x="4236466" y="11175"/>
                  </a:lnTo>
                  <a:lnTo>
                    <a:pt x="4281932" y="24511"/>
                  </a:lnTo>
                  <a:lnTo>
                    <a:pt x="4324985" y="42799"/>
                  </a:lnTo>
                  <a:lnTo>
                    <a:pt x="4365625" y="65532"/>
                  </a:lnTo>
                  <a:lnTo>
                    <a:pt x="4403217" y="92456"/>
                  </a:lnTo>
                  <a:lnTo>
                    <a:pt x="4437507" y="123317"/>
                  </a:lnTo>
                  <a:lnTo>
                    <a:pt x="4468368" y="157607"/>
                  </a:lnTo>
                  <a:lnTo>
                    <a:pt x="4495292" y="195199"/>
                  </a:lnTo>
                  <a:lnTo>
                    <a:pt x="4518025" y="235838"/>
                  </a:lnTo>
                  <a:lnTo>
                    <a:pt x="4536313" y="278892"/>
                  </a:lnTo>
                  <a:lnTo>
                    <a:pt x="4549648" y="324358"/>
                  </a:lnTo>
                  <a:lnTo>
                    <a:pt x="4558030" y="371729"/>
                  </a:lnTo>
                  <a:lnTo>
                    <a:pt x="4560824" y="420878"/>
                  </a:lnTo>
                  <a:lnTo>
                    <a:pt x="4560824" y="2104263"/>
                  </a:lnTo>
                  <a:lnTo>
                    <a:pt x="4558030" y="2153412"/>
                  </a:lnTo>
                  <a:lnTo>
                    <a:pt x="4549648" y="2200783"/>
                  </a:lnTo>
                  <a:lnTo>
                    <a:pt x="4536313" y="2246249"/>
                  </a:lnTo>
                  <a:lnTo>
                    <a:pt x="4518025" y="2289302"/>
                  </a:lnTo>
                  <a:lnTo>
                    <a:pt x="4495292" y="2329942"/>
                  </a:lnTo>
                  <a:lnTo>
                    <a:pt x="4468368" y="2367534"/>
                  </a:lnTo>
                  <a:lnTo>
                    <a:pt x="4437507" y="2401824"/>
                  </a:lnTo>
                  <a:lnTo>
                    <a:pt x="4403217" y="2432685"/>
                  </a:lnTo>
                  <a:lnTo>
                    <a:pt x="4365625" y="2459609"/>
                  </a:lnTo>
                  <a:lnTo>
                    <a:pt x="4324985" y="2482342"/>
                  </a:lnTo>
                  <a:lnTo>
                    <a:pt x="4281932" y="2500630"/>
                  </a:lnTo>
                  <a:lnTo>
                    <a:pt x="4236466" y="2513965"/>
                  </a:lnTo>
                  <a:lnTo>
                    <a:pt x="4189095" y="2522347"/>
                  </a:lnTo>
                  <a:lnTo>
                    <a:pt x="4139946" y="2525141"/>
                  </a:lnTo>
                  <a:lnTo>
                    <a:pt x="420839" y="2525141"/>
                  </a:lnTo>
                  <a:lnTo>
                    <a:pt x="371767" y="2522347"/>
                  </a:lnTo>
                  <a:lnTo>
                    <a:pt x="324345" y="2513965"/>
                  </a:lnTo>
                  <a:lnTo>
                    <a:pt x="278904" y="2500630"/>
                  </a:lnTo>
                  <a:lnTo>
                    <a:pt x="235762" y="2482342"/>
                  </a:lnTo>
                  <a:lnTo>
                    <a:pt x="195237" y="2459609"/>
                  </a:lnTo>
                  <a:lnTo>
                    <a:pt x="157632" y="2432685"/>
                  </a:lnTo>
                  <a:lnTo>
                    <a:pt x="123266" y="2401824"/>
                  </a:lnTo>
                  <a:lnTo>
                    <a:pt x="92456" y="2367534"/>
                  </a:lnTo>
                  <a:lnTo>
                    <a:pt x="65519" y="2329942"/>
                  </a:lnTo>
                  <a:lnTo>
                    <a:pt x="42773" y="2289302"/>
                  </a:lnTo>
                  <a:lnTo>
                    <a:pt x="24536" y="2246249"/>
                  </a:lnTo>
                  <a:lnTo>
                    <a:pt x="11112" y="2200783"/>
                  </a:lnTo>
                  <a:lnTo>
                    <a:pt x="2832" y="2153412"/>
                  </a:lnTo>
                  <a:lnTo>
                    <a:pt x="0" y="2104263"/>
                  </a:lnTo>
                  <a:lnTo>
                    <a:pt x="0" y="420878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259329" y="2225421"/>
            <a:ext cx="1161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>
                <a:latin typeface="Times New Roman"/>
                <a:cs typeface="Times New Roman"/>
              </a:rPr>
              <a:t>AIDA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969509" y="4079494"/>
            <a:ext cx="6855459" cy="2538095"/>
            <a:chOff x="4969509" y="4079494"/>
            <a:chExt cx="6855459" cy="2538095"/>
          </a:xfrm>
        </p:grpSpPr>
        <p:sp>
          <p:nvSpPr>
            <p:cNvPr id="12" name="object 12" descr=""/>
            <p:cNvSpPr/>
            <p:nvPr/>
          </p:nvSpPr>
          <p:spPr>
            <a:xfrm>
              <a:off x="4975859" y="4085844"/>
              <a:ext cx="6842759" cy="2525395"/>
            </a:xfrm>
            <a:custGeom>
              <a:avLst/>
              <a:gdLst/>
              <a:ahLst/>
              <a:cxnLst/>
              <a:rect l="l" t="t" r="r" b="b"/>
              <a:pathLst>
                <a:path w="6842759" h="2525395">
                  <a:moveTo>
                    <a:pt x="5580125" y="0"/>
                  </a:moveTo>
                  <a:lnTo>
                    <a:pt x="5580125" y="315721"/>
                  </a:lnTo>
                  <a:lnTo>
                    <a:pt x="0" y="315721"/>
                  </a:lnTo>
                  <a:lnTo>
                    <a:pt x="0" y="2209495"/>
                  </a:lnTo>
                  <a:lnTo>
                    <a:pt x="5580125" y="2209495"/>
                  </a:lnTo>
                  <a:lnTo>
                    <a:pt x="5580125" y="2525141"/>
                  </a:lnTo>
                  <a:lnTo>
                    <a:pt x="6842759" y="1262506"/>
                  </a:lnTo>
                  <a:lnTo>
                    <a:pt x="5580125" y="0"/>
                  </a:lnTo>
                  <a:close/>
                </a:path>
              </a:pathLst>
            </a:custGeom>
            <a:solidFill>
              <a:srgbClr val="D2DEED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975859" y="4085844"/>
              <a:ext cx="6842759" cy="2525395"/>
            </a:xfrm>
            <a:custGeom>
              <a:avLst/>
              <a:gdLst/>
              <a:ahLst/>
              <a:cxnLst/>
              <a:rect l="l" t="t" r="r" b="b"/>
              <a:pathLst>
                <a:path w="6842759" h="2525395">
                  <a:moveTo>
                    <a:pt x="0" y="315721"/>
                  </a:moveTo>
                  <a:lnTo>
                    <a:pt x="5580125" y="315721"/>
                  </a:lnTo>
                  <a:lnTo>
                    <a:pt x="5580125" y="0"/>
                  </a:lnTo>
                  <a:lnTo>
                    <a:pt x="6842759" y="1262506"/>
                  </a:lnTo>
                  <a:lnTo>
                    <a:pt x="5580125" y="2525141"/>
                  </a:lnTo>
                  <a:lnTo>
                    <a:pt x="5580125" y="2209495"/>
                  </a:lnTo>
                  <a:lnTo>
                    <a:pt x="0" y="2209495"/>
                  </a:lnTo>
                  <a:lnTo>
                    <a:pt x="0" y="315721"/>
                  </a:lnTo>
                  <a:close/>
                </a:path>
              </a:pathLst>
            </a:custGeom>
            <a:ln w="12192">
              <a:solidFill>
                <a:srgbClr val="D2DE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975605" y="4950917"/>
            <a:ext cx="50717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400" spc="-35">
                <a:latin typeface="Times New Roman"/>
                <a:cs typeface="Times New Roman"/>
              </a:rPr>
              <a:t>Боль-</a:t>
            </a:r>
            <a:r>
              <a:rPr dirty="0" sz="2400">
                <a:latin typeface="Times New Roman"/>
                <a:cs typeface="Times New Roman"/>
              </a:rPr>
              <a:t>Больше</a:t>
            </a:r>
            <a:r>
              <a:rPr dirty="0" sz="2400" spc="-40">
                <a:latin typeface="Times New Roman"/>
                <a:cs typeface="Times New Roman"/>
              </a:rPr>
              <a:t> боли-</a:t>
            </a:r>
            <a:r>
              <a:rPr dirty="0" sz="2400">
                <a:latin typeface="Times New Roman"/>
                <a:cs typeface="Times New Roman"/>
              </a:rPr>
              <a:t>Надежда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Решение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04190" y="4079494"/>
            <a:ext cx="4478020" cy="2538095"/>
            <a:chOff x="504190" y="4079494"/>
            <a:chExt cx="4478020" cy="2538095"/>
          </a:xfrm>
        </p:grpSpPr>
        <p:sp>
          <p:nvSpPr>
            <p:cNvPr id="16" name="object 16" descr=""/>
            <p:cNvSpPr/>
            <p:nvPr/>
          </p:nvSpPr>
          <p:spPr>
            <a:xfrm>
              <a:off x="510540" y="4085844"/>
              <a:ext cx="4465320" cy="2525395"/>
            </a:xfrm>
            <a:custGeom>
              <a:avLst/>
              <a:gdLst/>
              <a:ahLst/>
              <a:cxnLst/>
              <a:rect l="l" t="t" r="r" b="b"/>
              <a:pathLst>
                <a:path w="4465320" h="2525395">
                  <a:moveTo>
                    <a:pt x="4044442" y="0"/>
                  </a:moveTo>
                  <a:lnTo>
                    <a:pt x="420890" y="0"/>
                  </a:lnTo>
                  <a:lnTo>
                    <a:pt x="371805" y="2793"/>
                  </a:lnTo>
                  <a:lnTo>
                    <a:pt x="324383" y="11175"/>
                  </a:lnTo>
                  <a:lnTo>
                    <a:pt x="278942" y="24510"/>
                  </a:lnTo>
                  <a:lnTo>
                    <a:pt x="235800" y="42798"/>
                  </a:lnTo>
                  <a:lnTo>
                    <a:pt x="195262" y="65531"/>
                  </a:lnTo>
                  <a:lnTo>
                    <a:pt x="157645" y="92455"/>
                  </a:lnTo>
                  <a:lnTo>
                    <a:pt x="123278" y="123316"/>
                  </a:lnTo>
                  <a:lnTo>
                    <a:pt x="92468" y="157606"/>
                  </a:lnTo>
                  <a:lnTo>
                    <a:pt x="65531" y="195198"/>
                  </a:lnTo>
                  <a:lnTo>
                    <a:pt x="42786" y="235838"/>
                  </a:lnTo>
                  <a:lnTo>
                    <a:pt x="24536" y="278891"/>
                  </a:lnTo>
                  <a:lnTo>
                    <a:pt x="11112" y="324357"/>
                  </a:lnTo>
                  <a:lnTo>
                    <a:pt x="2832" y="371728"/>
                  </a:lnTo>
                  <a:lnTo>
                    <a:pt x="0" y="420877"/>
                  </a:lnTo>
                  <a:lnTo>
                    <a:pt x="0" y="2104275"/>
                  </a:lnTo>
                  <a:lnTo>
                    <a:pt x="2832" y="2153348"/>
                  </a:lnTo>
                  <a:lnTo>
                    <a:pt x="11112" y="2200770"/>
                  </a:lnTo>
                  <a:lnTo>
                    <a:pt x="24536" y="2246210"/>
                  </a:lnTo>
                  <a:lnTo>
                    <a:pt x="42786" y="2289352"/>
                  </a:lnTo>
                  <a:lnTo>
                    <a:pt x="65531" y="2329891"/>
                  </a:lnTo>
                  <a:lnTo>
                    <a:pt x="92468" y="2367495"/>
                  </a:lnTo>
                  <a:lnTo>
                    <a:pt x="123278" y="2401874"/>
                  </a:lnTo>
                  <a:lnTo>
                    <a:pt x="157645" y="2432672"/>
                  </a:lnTo>
                  <a:lnTo>
                    <a:pt x="195262" y="2459608"/>
                  </a:lnTo>
                  <a:lnTo>
                    <a:pt x="235800" y="2482367"/>
                  </a:lnTo>
                  <a:lnTo>
                    <a:pt x="278942" y="2500604"/>
                  </a:lnTo>
                  <a:lnTo>
                    <a:pt x="324383" y="2514028"/>
                  </a:lnTo>
                  <a:lnTo>
                    <a:pt x="371805" y="2522308"/>
                  </a:lnTo>
                  <a:lnTo>
                    <a:pt x="420890" y="2525141"/>
                  </a:lnTo>
                  <a:lnTo>
                    <a:pt x="4044442" y="2525141"/>
                  </a:lnTo>
                  <a:lnTo>
                    <a:pt x="4093464" y="2522308"/>
                  </a:lnTo>
                  <a:lnTo>
                    <a:pt x="4140962" y="2514028"/>
                  </a:lnTo>
                  <a:lnTo>
                    <a:pt x="4186428" y="2500604"/>
                  </a:lnTo>
                  <a:lnTo>
                    <a:pt x="4229481" y="2482367"/>
                  </a:lnTo>
                  <a:lnTo>
                    <a:pt x="4269994" y="2459608"/>
                  </a:lnTo>
                  <a:lnTo>
                    <a:pt x="4307713" y="2432672"/>
                  </a:lnTo>
                  <a:lnTo>
                    <a:pt x="4342003" y="2401874"/>
                  </a:lnTo>
                  <a:lnTo>
                    <a:pt x="4372864" y="2367495"/>
                  </a:lnTo>
                  <a:lnTo>
                    <a:pt x="4399788" y="2329891"/>
                  </a:lnTo>
                  <a:lnTo>
                    <a:pt x="4422521" y="2289352"/>
                  </a:lnTo>
                  <a:lnTo>
                    <a:pt x="4440809" y="2246210"/>
                  </a:lnTo>
                  <a:lnTo>
                    <a:pt x="4454144" y="2200770"/>
                  </a:lnTo>
                  <a:lnTo>
                    <a:pt x="4462526" y="2153348"/>
                  </a:lnTo>
                  <a:lnTo>
                    <a:pt x="4465320" y="2104275"/>
                  </a:lnTo>
                  <a:lnTo>
                    <a:pt x="4465320" y="420877"/>
                  </a:lnTo>
                  <a:lnTo>
                    <a:pt x="4462526" y="371728"/>
                  </a:lnTo>
                  <a:lnTo>
                    <a:pt x="4454144" y="324357"/>
                  </a:lnTo>
                  <a:lnTo>
                    <a:pt x="4440809" y="278891"/>
                  </a:lnTo>
                  <a:lnTo>
                    <a:pt x="4422521" y="235838"/>
                  </a:lnTo>
                  <a:lnTo>
                    <a:pt x="4399788" y="195198"/>
                  </a:lnTo>
                  <a:lnTo>
                    <a:pt x="4372864" y="157606"/>
                  </a:lnTo>
                  <a:lnTo>
                    <a:pt x="4342003" y="123316"/>
                  </a:lnTo>
                  <a:lnTo>
                    <a:pt x="4307713" y="92455"/>
                  </a:lnTo>
                  <a:lnTo>
                    <a:pt x="4269994" y="65531"/>
                  </a:lnTo>
                  <a:lnTo>
                    <a:pt x="4229481" y="42798"/>
                  </a:lnTo>
                  <a:lnTo>
                    <a:pt x="4186428" y="24510"/>
                  </a:lnTo>
                  <a:lnTo>
                    <a:pt x="4140962" y="11175"/>
                  </a:lnTo>
                  <a:lnTo>
                    <a:pt x="4093464" y="2793"/>
                  </a:lnTo>
                  <a:lnTo>
                    <a:pt x="4044442" y="0"/>
                  </a:lnTo>
                  <a:close/>
                </a:path>
              </a:pathLst>
            </a:custGeom>
            <a:solidFill>
              <a:srgbClr val="5B9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0540" y="4085844"/>
              <a:ext cx="4465320" cy="2525395"/>
            </a:xfrm>
            <a:custGeom>
              <a:avLst/>
              <a:gdLst/>
              <a:ahLst/>
              <a:cxnLst/>
              <a:rect l="l" t="t" r="r" b="b"/>
              <a:pathLst>
                <a:path w="4465320" h="2525395">
                  <a:moveTo>
                    <a:pt x="0" y="420877"/>
                  </a:moveTo>
                  <a:lnTo>
                    <a:pt x="2832" y="371728"/>
                  </a:lnTo>
                  <a:lnTo>
                    <a:pt x="11112" y="324357"/>
                  </a:lnTo>
                  <a:lnTo>
                    <a:pt x="24536" y="278891"/>
                  </a:lnTo>
                  <a:lnTo>
                    <a:pt x="42786" y="235838"/>
                  </a:lnTo>
                  <a:lnTo>
                    <a:pt x="65531" y="195198"/>
                  </a:lnTo>
                  <a:lnTo>
                    <a:pt x="92468" y="157606"/>
                  </a:lnTo>
                  <a:lnTo>
                    <a:pt x="123278" y="123316"/>
                  </a:lnTo>
                  <a:lnTo>
                    <a:pt x="157645" y="92455"/>
                  </a:lnTo>
                  <a:lnTo>
                    <a:pt x="195262" y="65531"/>
                  </a:lnTo>
                  <a:lnTo>
                    <a:pt x="235800" y="42798"/>
                  </a:lnTo>
                  <a:lnTo>
                    <a:pt x="278942" y="24510"/>
                  </a:lnTo>
                  <a:lnTo>
                    <a:pt x="324383" y="11175"/>
                  </a:lnTo>
                  <a:lnTo>
                    <a:pt x="371805" y="2793"/>
                  </a:lnTo>
                  <a:lnTo>
                    <a:pt x="420890" y="0"/>
                  </a:lnTo>
                  <a:lnTo>
                    <a:pt x="4044442" y="0"/>
                  </a:lnTo>
                  <a:lnTo>
                    <a:pt x="4093464" y="2793"/>
                  </a:lnTo>
                  <a:lnTo>
                    <a:pt x="4140962" y="11175"/>
                  </a:lnTo>
                  <a:lnTo>
                    <a:pt x="4186428" y="24510"/>
                  </a:lnTo>
                  <a:lnTo>
                    <a:pt x="4229481" y="42798"/>
                  </a:lnTo>
                  <a:lnTo>
                    <a:pt x="4269994" y="65531"/>
                  </a:lnTo>
                  <a:lnTo>
                    <a:pt x="4307713" y="92455"/>
                  </a:lnTo>
                  <a:lnTo>
                    <a:pt x="4342003" y="123316"/>
                  </a:lnTo>
                  <a:lnTo>
                    <a:pt x="4372864" y="157606"/>
                  </a:lnTo>
                  <a:lnTo>
                    <a:pt x="4399788" y="195198"/>
                  </a:lnTo>
                  <a:lnTo>
                    <a:pt x="4422521" y="235838"/>
                  </a:lnTo>
                  <a:lnTo>
                    <a:pt x="4440809" y="278891"/>
                  </a:lnTo>
                  <a:lnTo>
                    <a:pt x="4454144" y="324357"/>
                  </a:lnTo>
                  <a:lnTo>
                    <a:pt x="4462526" y="371728"/>
                  </a:lnTo>
                  <a:lnTo>
                    <a:pt x="4465320" y="420877"/>
                  </a:lnTo>
                  <a:lnTo>
                    <a:pt x="4465320" y="2104275"/>
                  </a:lnTo>
                  <a:lnTo>
                    <a:pt x="4462526" y="2153348"/>
                  </a:lnTo>
                  <a:lnTo>
                    <a:pt x="4454144" y="2200770"/>
                  </a:lnTo>
                  <a:lnTo>
                    <a:pt x="4440809" y="2246210"/>
                  </a:lnTo>
                  <a:lnTo>
                    <a:pt x="4422521" y="2289352"/>
                  </a:lnTo>
                  <a:lnTo>
                    <a:pt x="4399788" y="2329891"/>
                  </a:lnTo>
                  <a:lnTo>
                    <a:pt x="4372864" y="2367495"/>
                  </a:lnTo>
                  <a:lnTo>
                    <a:pt x="4342003" y="2401874"/>
                  </a:lnTo>
                  <a:lnTo>
                    <a:pt x="4307713" y="2432672"/>
                  </a:lnTo>
                  <a:lnTo>
                    <a:pt x="4269994" y="2459608"/>
                  </a:lnTo>
                  <a:lnTo>
                    <a:pt x="4229481" y="2482367"/>
                  </a:lnTo>
                  <a:lnTo>
                    <a:pt x="4186428" y="2500604"/>
                  </a:lnTo>
                  <a:lnTo>
                    <a:pt x="4140962" y="2514028"/>
                  </a:lnTo>
                  <a:lnTo>
                    <a:pt x="4093464" y="2522308"/>
                  </a:lnTo>
                  <a:lnTo>
                    <a:pt x="4044442" y="2525141"/>
                  </a:lnTo>
                  <a:lnTo>
                    <a:pt x="420890" y="2525141"/>
                  </a:lnTo>
                  <a:lnTo>
                    <a:pt x="371805" y="2522308"/>
                  </a:lnTo>
                  <a:lnTo>
                    <a:pt x="324383" y="2514028"/>
                  </a:lnTo>
                  <a:lnTo>
                    <a:pt x="278942" y="2500604"/>
                  </a:lnTo>
                  <a:lnTo>
                    <a:pt x="235800" y="2482367"/>
                  </a:lnTo>
                  <a:lnTo>
                    <a:pt x="195262" y="2459608"/>
                  </a:lnTo>
                  <a:lnTo>
                    <a:pt x="157645" y="2432672"/>
                  </a:lnTo>
                  <a:lnTo>
                    <a:pt x="123278" y="2401874"/>
                  </a:lnTo>
                  <a:lnTo>
                    <a:pt x="92468" y="2367495"/>
                  </a:lnTo>
                  <a:lnTo>
                    <a:pt x="65531" y="2329891"/>
                  </a:lnTo>
                  <a:lnTo>
                    <a:pt x="42786" y="2289352"/>
                  </a:lnTo>
                  <a:lnTo>
                    <a:pt x="24536" y="2246210"/>
                  </a:lnTo>
                  <a:lnTo>
                    <a:pt x="11112" y="2200770"/>
                  </a:lnTo>
                  <a:lnTo>
                    <a:pt x="2832" y="2153348"/>
                  </a:lnTo>
                  <a:lnTo>
                    <a:pt x="0" y="2104275"/>
                  </a:lnTo>
                  <a:lnTo>
                    <a:pt x="0" y="42087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29385" y="4617846"/>
            <a:ext cx="3239770" cy="135255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12700" marR="5080" indent="-1270">
              <a:lnSpc>
                <a:spcPct val="86000"/>
              </a:lnSpc>
              <a:spcBef>
                <a:spcPts val="640"/>
              </a:spcBef>
            </a:pPr>
            <a:r>
              <a:rPr dirty="0" sz="3200">
                <a:latin typeface="Times New Roman"/>
                <a:cs typeface="Times New Roman"/>
              </a:rPr>
              <a:t>PMPHS,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или </a:t>
            </a:r>
            <a:r>
              <a:rPr dirty="0" sz="3200" spc="-20">
                <a:latin typeface="Times New Roman"/>
                <a:cs typeface="Times New Roman"/>
              </a:rPr>
              <a:t>Манипуляционная </a:t>
            </a:r>
            <a:r>
              <a:rPr dirty="0" sz="3200" spc="-10">
                <a:latin typeface="Times New Roman"/>
                <a:cs typeface="Times New Roman"/>
              </a:rPr>
              <a:t>модель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6183" y="6269734"/>
            <a:ext cx="1575816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4" y="158495"/>
              <a:ext cx="11445240" cy="65410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4571" y="1562100"/>
              <a:ext cx="4235196" cy="42351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460" y="329184"/>
              <a:ext cx="3685032" cy="19583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4895" y="368808"/>
              <a:ext cx="3570731" cy="18440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3428" y="188976"/>
              <a:ext cx="3503676" cy="26136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864" y="230124"/>
              <a:ext cx="3389376" cy="24993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1408" y="4652771"/>
              <a:ext cx="4349495" cy="20634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990844" y="4693920"/>
              <a:ext cx="4235450" cy="1949450"/>
            </a:xfrm>
            <a:custGeom>
              <a:avLst/>
              <a:gdLst/>
              <a:ahLst/>
              <a:cxnLst/>
              <a:rect l="l" t="t" r="r" b="b"/>
              <a:pathLst>
                <a:path w="4235450" h="1949450">
                  <a:moveTo>
                    <a:pt x="4234942" y="1204950"/>
                  </a:moveTo>
                  <a:lnTo>
                    <a:pt x="4227322" y="1157909"/>
                  </a:lnTo>
                  <a:lnTo>
                    <a:pt x="4206240" y="1117053"/>
                  </a:lnTo>
                  <a:lnTo>
                    <a:pt x="4173982" y="1084834"/>
                  </a:lnTo>
                  <a:lnTo>
                    <a:pt x="4133088" y="1063701"/>
                  </a:lnTo>
                  <a:lnTo>
                    <a:pt x="4086098" y="1056119"/>
                  </a:lnTo>
                  <a:lnTo>
                    <a:pt x="1764538" y="1056119"/>
                  </a:lnTo>
                  <a:lnTo>
                    <a:pt x="529450" y="0"/>
                  </a:lnTo>
                  <a:lnTo>
                    <a:pt x="705866" y="1056119"/>
                  </a:lnTo>
                  <a:lnTo>
                    <a:pt x="148844" y="1056119"/>
                  </a:lnTo>
                  <a:lnTo>
                    <a:pt x="101854" y="1063701"/>
                  </a:lnTo>
                  <a:lnTo>
                    <a:pt x="60960" y="1084834"/>
                  </a:lnTo>
                  <a:lnTo>
                    <a:pt x="28702" y="1117053"/>
                  </a:lnTo>
                  <a:lnTo>
                    <a:pt x="7620" y="1157909"/>
                  </a:lnTo>
                  <a:lnTo>
                    <a:pt x="0" y="1204950"/>
                  </a:lnTo>
                  <a:lnTo>
                    <a:pt x="0" y="1800237"/>
                  </a:lnTo>
                  <a:lnTo>
                    <a:pt x="7620" y="1847278"/>
                  </a:lnTo>
                  <a:lnTo>
                    <a:pt x="28702" y="1888134"/>
                  </a:lnTo>
                  <a:lnTo>
                    <a:pt x="60960" y="1920354"/>
                  </a:lnTo>
                  <a:lnTo>
                    <a:pt x="101854" y="1941487"/>
                  </a:lnTo>
                  <a:lnTo>
                    <a:pt x="148844" y="1949069"/>
                  </a:lnTo>
                  <a:lnTo>
                    <a:pt x="4086098" y="1949069"/>
                  </a:lnTo>
                  <a:lnTo>
                    <a:pt x="4133088" y="1941487"/>
                  </a:lnTo>
                  <a:lnTo>
                    <a:pt x="4173982" y="1920354"/>
                  </a:lnTo>
                  <a:lnTo>
                    <a:pt x="4206240" y="1888134"/>
                  </a:lnTo>
                  <a:lnTo>
                    <a:pt x="4227322" y="1847278"/>
                  </a:lnTo>
                  <a:lnTo>
                    <a:pt x="4234942" y="1800237"/>
                  </a:lnTo>
                  <a:lnTo>
                    <a:pt x="4234942" y="1204950"/>
                  </a:lnTo>
                  <a:close/>
                </a:path>
              </a:pathLst>
            </a:custGeom>
            <a:solidFill>
              <a:srgbClr val="FF6C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5460" y="4009644"/>
              <a:ext cx="3503676" cy="2423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4895" y="4050791"/>
              <a:ext cx="3389376" cy="230886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254757" y="468249"/>
            <a:ext cx="265747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Шаг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1.Привлеките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внимание</a:t>
            </a:r>
            <a:endParaRPr sz="1400">
              <a:latin typeface="Times New Roman"/>
              <a:cs typeface="Times New Roman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«В среднем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вы</a:t>
            </a:r>
            <a:r>
              <a:rPr dirty="0" sz="1400" spc="-20">
                <a:latin typeface="Times New Roman"/>
                <a:cs typeface="Times New Roman"/>
              </a:rPr>
              <a:t> проводите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13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лет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за </a:t>
            </a:r>
            <a:r>
              <a:rPr dirty="0" sz="1400">
                <a:latin typeface="Times New Roman"/>
                <a:cs typeface="Times New Roman"/>
              </a:rPr>
              <a:t>мытьём</a:t>
            </a:r>
            <a:r>
              <a:rPr dirty="0" sz="1400" spc="-8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посуды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»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2073" y="5183251"/>
            <a:ext cx="323024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Шаг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2.Заинтересуйте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целевую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аудиторию:</a:t>
            </a:r>
            <a:endParaRPr sz="1400">
              <a:latin typeface="Times New Roman"/>
              <a:cs typeface="Times New Roman"/>
            </a:endParaRPr>
          </a:p>
          <a:p>
            <a:pPr algn="ctr" marL="6350">
              <a:lnSpc>
                <a:spcPct val="100000"/>
              </a:lnSpc>
              <a:spcBef>
                <a:spcPts val="5"/>
              </a:spcBef>
            </a:pPr>
            <a:r>
              <a:rPr dirty="0" sz="1400" spc="-25">
                <a:latin typeface="Times New Roman"/>
                <a:cs typeface="Times New Roman"/>
              </a:rPr>
              <a:t>«Представьте,сколько</a:t>
            </a:r>
            <a:r>
              <a:rPr dirty="0" sz="1400" spc="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же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времени</a:t>
            </a:r>
            <a:endParaRPr sz="1400">
              <a:latin typeface="Times New Roman"/>
              <a:cs typeface="Times New Roman"/>
            </a:endParaRPr>
          </a:p>
          <a:p>
            <a:pPr algn="ctr" marL="80645" marR="65405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среднестатистический</a:t>
            </a:r>
            <a:r>
              <a:rPr dirty="0" sz="1400" spc="-7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человек тратит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на </a:t>
            </a:r>
            <a:r>
              <a:rPr dirty="0" sz="1400">
                <a:latin typeface="Times New Roman"/>
                <a:cs typeface="Times New Roman"/>
              </a:rPr>
              <a:t>работу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по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дому»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19621" y="5796483"/>
            <a:ext cx="375221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Шаг </a:t>
            </a:r>
            <a:r>
              <a:rPr dirty="0" sz="1400" spc="-10">
                <a:latin typeface="Times New Roman"/>
                <a:cs typeface="Times New Roman"/>
              </a:rPr>
              <a:t>4.Призыв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к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действию</a:t>
            </a:r>
            <a:endParaRPr sz="1400">
              <a:latin typeface="Times New Roman"/>
              <a:cs typeface="Times New Roman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Придите</a:t>
            </a:r>
            <a:r>
              <a:rPr dirty="0" sz="1400" spc="29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в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наш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магазин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и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посмотрите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на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лучшие </a:t>
            </a:r>
            <a:r>
              <a:rPr dirty="0" sz="1400">
                <a:latin typeface="Times New Roman"/>
                <a:cs typeface="Times New Roman"/>
              </a:rPr>
              <a:t>модели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посудомоечных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машин</a:t>
            </a:r>
            <a:r>
              <a:rPr dirty="0" sz="1400" spc="29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в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действии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940422" y="179577"/>
            <a:ext cx="311340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Шаг</a:t>
            </a:r>
            <a:r>
              <a:rPr dirty="0" sz="1400" spc="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3.Предложите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решение</a:t>
            </a:r>
            <a:endParaRPr sz="1400">
              <a:latin typeface="Times New Roman"/>
              <a:cs typeface="Times New Roman"/>
            </a:endParaRPr>
          </a:p>
          <a:p>
            <a:pPr algn="ctr" marL="12700" marR="5080" indent="444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Times New Roman"/>
                <a:cs typeface="Times New Roman"/>
              </a:rPr>
              <a:t>«Современная</a:t>
            </a:r>
            <a:r>
              <a:rPr dirty="0" sz="1400" spc="-8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посудомоечная</a:t>
            </a:r>
            <a:r>
              <a:rPr dirty="0" sz="1400" spc="2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машина </a:t>
            </a:r>
            <a:r>
              <a:rPr dirty="0" sz="1400">
                <a:latin typeface="Times New Roman"/>
                <a:cs typeface="Times New Roman"/>
              </a:rPr>
              <a:t>заберет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у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вас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ненавистную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работу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и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даст </a:t>
            </a:r>
            <a:r>
              <a:rPr dirty="0" sz="1400" spc="-10">
                <a:latin typeface="Times New Roman"/>
                <a:cs typeface="Times New Roman"/>
              </a:rPr>
              <a:t>возможность</a:t>
            </a:r>
            <a:r>
              <a:rPr dirty="0" sz="1400" spc="-8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потратить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эти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13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лет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на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что </a:t>
            </a:r>
            <a:r>
              <a:rPr dirty="0" sz="1400">
                <a:latin typeface="Times New Roman"/>
                <a:cs typeface="Times New Roman"/>
              </a:rPr>
              <a:t>то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более </a:t>
            </a:r>
            <a:r>
              <a:rPr dirty="0" sz="1400" spc="-10">
                <a:latin typeface="Times New Roman"/>
                <a:cs typeface="Times New Roman"/>
              </a:rPr>
              <a:t>интересное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и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ценное»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16183" y="6269734"/>
            <a:ext cx="1575816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132587"/>
            <a:ext cx="1040891" cy="524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0973" y="1465013"/>
            <a:ext cx="10362565" cy="3020695"/>
          </a:xfrm>
          <a:prstGeom prst="rect"/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4400" spc="-20" b="1">
                <a:latin typeface="Tahoma"/>
                <a:cs typeface="Tahoma"/>
              </a:rPr>
              <a:t>Кто</a:t>
            </a:r>
            <a:r>
              <a:rPr dirty="0" sz="4400" spc="-290" b="1">
                <a:latin typeface="Tahoma"/>
                <a:cs typeface="Tahoma"/>
              </a:rPr>
              <a:t> </a:t>
            </a:r>
            <a:r>
              <a:rPr dirty="0" sz="4400" spc="-110" b="1">
                <a:latin typeface="Tahoma"/>
                <a:cs typeface="Tahoma"/>
              </a:rPr>
              <a:t>виноват,</a:t>
            </a:r>
            <a:r>
              <a:rPr dirty="0" sz="4400" spc="-340" b="1">
                <a:latin typeface="Tahoma"/>
                <a:cs typeface="Tahoma"/>
              </a:rPr>
              <a:t> </a:t>
            </a:r>
            <a:r>
              <a:rPr dirty="0" sz="4400" b="1">
                <a:latin typeface="Tahoma"/>
                <a:cs typeface="Tahoma"/>
              </a:rPr>
              <a:t>что</a:t>
            </a:r>
            <a:r>
              <a:rPr dirty="0" sz="4400" spc="-195" b="1">
                <a:latin typeface="Tahoma"/>
                <a:cs typeface="Tahoma"/>
              </a:rPr>
              <a:t> </a:t>
            </a:r>
            <a:r>
              <a:rPr dirty="0" sz="4400" spc="-145" b="1">
                <a:latin typeface="Tahoma"/>
                <a:cs typeface="Tahoma"/>
              </a:rPr>
              <a:t>клиент</a:t>
            </a:r>
            <a:r>
              <a:rPr dirty="0" sz="4400" spc="-310" b="1">
                <a:latin typeface="Tahoma"/>
                <a:cs typeface="Tahoma"/>
              </a:rPr>
              <a:t> </a:t>
            </a:r>
            <a:r>
              <a:rPr dirty="0" sz="4400" spc="-10" b="1">
                <a:latin typeface="Tahoma"/>
                <a:cs typeface="Tahoma"/>
              </a:rPr>
              <a:t>возражает?</a:t>
            </a:r>
            <a:endParaRPr sz="4400">
              <a:latin typeface="Tahoma"/>
              <a:cs typeface="Tahoma"/>
            </a:endParaRPr>
          </a:p>
          <a:p>
            <a:pPr algn="ctr" marL="307975">
              <a:lnSpc>
                <a:spcPct val="100000"/>
              </a:lnSpc>
              <a:spcBef>
                <a:spcPts val="2185"/>
              </a:spcBef>
            </a:pPr>
            <a:r>
              <a:rPr dirty="0" sz="12800" spc="-25" b="1">
                <a:solidFill>
                  <a:srgbClr val="0D7696"/>
                </a:solidFill>
                <a:latin typeface="Times New Roman"/>
                <a:cs typeface="Times New Roman"/>
              </a:rPr>
              <a:t>ВЫ</a:t>
            </a:r>
            <a:endParaRPr sz="1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20356" y="-4572"/>
            <a:ext cx="4773295" cy="6868795"/>
            <a:chOff x="7420356" y="-4572"/>
            <a:chExt cx="4773295" cy="6868795"/>
          </a:xfrm>
        </p:grpSpPr>
        <p:sp>
          <p:nvSpPr>
            <p:cNvPr id="3" name="object 3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8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24928" y="3681983"/>
              <a:ext cx="4763770" cy="3177540"/>
            </a:xfrm>
            <a:custGeom>
              <a:avLst/>
              <a:gdLst/>
              <a:ahLst/>
              <a:cxnLst/>
              <a:rect l="l" t="t" r="r" b="b"/>
              <a:pathLst>
                <a:path w="4763770" h="3177540">
                  <a:moveTo>
                    <a:pt x="4763770" y="0"/>
                  </a:moveTo>
                  <a:lnTo>
                    <a:pt x="0" y="3177221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82100" y="0"/>
              <a:ext cx="3006725" cy="6858000"/>
            </a:xfrm>
            <a:custGeom>
              <a:avLst/>
              <a:gdLst/>
              <a:ahLst/>
              <a:cxnLst/>
              <a:rect l="l" t="t" r="r" b="b"/>
              <a:pathLst>
                <a:path w="3006725" h="6858000">
                  <a:moveTo>
                    <a:pt x="3006344" y="0"/>
                  </a:moveTo>
                  <a:lnTo>
                    <a:pt x="2042159" y="0"/>
                  </a:lnTo>
                  <a:lnTo>
                    <a:pt x="0" y="6857995"/>
                  </a:lnTo>
                  <a:lnTo>
                    <a:pt x="3006344" y="6857995"/>
                  </a:lnTo>
                  <a:lnTo>
                    <a:pt x="3006344" y="0"/>
                  </a:lnTo>
                  <a:close/>
                </a:path>
              </a:pathLst>
            </a:custGeom>
            <a:solidFill>
              <a:srgbClr val="5FC9ED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04248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117" y="0"/>
                  </a:moveTo>
                  <a:lnTo>
                    <a:pt x="0" y="0"/>
                  </a:lnTo>
                  <a:lnTo>
                    <a:pt x="1207897" y="6857995"/>
                  </a:lnTo>
                  <a:lnTo>
                    <a:pt x="2587117" y="6857995"/>
                  </a:lnTo>
                  <a:lnTo>
                    <a:pt x="2587117" y="0"/>
                  </a:lnTo>
                  <a:close/>
                </a:path>
              </a:pathLst>
            </a:custGeom>
            <a:solidFill>
              <a:srgbClr val="5FC9ED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581" y="0"/>
                  </a:moveTo>
                  <a:lnTo>
                    <a:pt x="0" y="3809998"/>
                  </a:lnTo>
                  <a:lnTo>
                    <a:pt x="3259581" y="3809998"/>
                  </a:lnTo>
                  <a:lnTo>
                    <a:pt x="3259581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37548" y="0"/>
              <a:ext cx="2851150" cy="6858000"/>
            </a:xfrm>
            <a:custGeom>
              <a:avLst/>
              <a:gdLst/>
              <a:ahLst/>
              <a:cxnLst/>
              <a:rect l="l" t="t" r="r" b="b"/>
              <a:pathLst>
                <a:path w="2851150" h="6858000">
                  <a:moveTo>
                    <a:pt x="2850769" y="0"/>
                  </a:moveTo>
                  <a:lnTo>
                    <a:pt x="0" y="0"/>
                  </a:lnTo>
                  <a:lnTo>
                    <a:pt x="2467229" y="6857995"/>
                  </a:lnTo>
                  <a:lnTo>
                    <a:pt x="2850769" y="6857995"/>
                  </a:lnTo>
                  <a:lnTo>
                    <a:pt x="2850769" y="0"/>
                  </a:lnTo>
                  <a:close/>
                </a:path>
              </a:pathLst>
            </a:custGeom>
            <a:solidFill>
              <a:srgbClr val="17AEE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701" y="0"/>
                  </a:moveTo>
                  <a:lnTo>
                    <a:pt x="1018921" y="0"/>
                  </a:lnTo>
                  <a:lnTo>
                    <a:pt x="0" y="6857995"/>
                  </a:lnTo>
                  <a:lnTo>
                    <a:pt x="1290701" y="6857995"/>
                  </a:lnTo>
                  <a:lnTo>
                    <a:pt x="1290701" y="0"/>
                  </a:lnTo>
                  <a:close/>
                </a:path>
              </a:pathLst>
            </a:custGeom>
            <a:solidFill>
              <a:srgbClr val="2C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40796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7902" y="0"/>
                  </a:moveTo>
                  <a:lnTo>
                    <a:pt x="0" y="0"/>
                  </a:lnTo>
                  <a:lnTo>
                    <a:pt x="1107567" y="6857995"/>
                  </a:lnTo>
                  <a:lnTo>
                    <a:pt x="1247902" y="6857995"/>
                  </a:lnTo>
                  <a:lnTo>
                    <a:pt x="1247902" y="0"/>
                  </a:lnTo>
                  <a:close/>
                </a:path>
              </a:pathLst>
            </a:custGeom>
            <a:solidFill>
              <a:srgbClr val="2160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480" y="0"/>
                  </a:moveTo>
                  <a:lnTo>
                    <a:pt x="0" y="3267201"/>
                  </a:lnTo>
                  <a:lnTo>
                    <a:pt x="1816480" y="3267201"/>
                  </a:lnTo>
                  <a:lnTo>
                    <a:pt x="1816480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581911"/>
            <a:ext cx="4070985" cy="5276215"/>
            <a:chOff x="0" y="1581911"/>
            <a:chExt cx="4070985" cy="5276215"/>
          </a:xfrm>
        </p:grpSpPr>
        <p:sp>
          <p:nvSpPr>
            <p:cNvPr id="13" name="object 13" descr=""/>
            <p:cNvSpPr/>
            <p:nvPr/>
          </p:nvSpPr>
          <p:spPr>
            <a:xfrm>
              <a:off x="0" y="4012691"/>
              <a:ext cx="448309" cy="2845435"/>
            </a:xfrm>
            <a:custGeom>
              <a:avLst/>
              <a:gdLst/>
              <a:ahLst/>
              <a:cxnLst/>
              <a:rect l="l" t="t" r="r" b="b"/>
              <a:pathLst>
                <a:path w="448309" h="2845434">
                  <a:moveTo>
                    <a:pt x="0" y="0"/>
                  </a:moveTo>
                  <a:lnTo>
                    <a:pt x="0" y="2845180"/>
                  </a:lnTo>
                  <a:lnTo>
                    <a:pt x="447802" y="2845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9E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581911"/>
              <a:ext cx="3933444" cy="416661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927472" y="1135202"/>
            <a:ext cx="6612890" cy="4493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Times New Roman"/>
                <a:cs typeface="Times New Roman"/>
              </a:rPr>
              <a:t>Почему</a:t>
            </a:r>
            <a:r>
              <a:rPr dirty="0" sz="3200" spc="-20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клиент</a:t>
            </a:r>
            <a:r>
              <a:rPr dirty="0" sz="3200" spc="-110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возражает?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3200">
              <a:latin typeface="Times New Roman"/>
              <a:cs typeface="Times New Roman"/>
            </a:endParaRPr>
          </a:p>
          <a:p>
            <a:pPr marL="248285" indent="-235585">
              <a:lnSpc>
                <a:spcPct val="100000"/>
              </a:lnSpc>
              <a:buChar char="-"/>
              <a:tabLst>
                <a:tab pos="248285" algn="l"/>
              </a:tabLst>
            </a:pPr>
            <a:r>
              <a:rPr dirty="0" sz="3200">
                <a:latin typeface="Times New Roman"/>
                <a:cs typeface="Times New Roman"/>
              </a:rPr>
              <a:t>Он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вам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не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доверяет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latin typeface="Times New Roman"/>
                <a:cs typeface="Times New Roman"/>
              </a:rPr>
              <a:t>Ошибка</a:t>
            </a:r>
            <a:r>
              <a:rPr dirty="0" sz="3200" spc="-11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менеджера:</a:t>
            </a:r>
            <a:r>
              <a:rPr dirty="0" sz="3200" spc="-13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срезали</a:t>
            </a:r>
            <a:r>
              <a:rPr dirty="0" sz="3200" spc="-75" b="1">
                <a:latin typeface="Times New Roman"/>
                <a:cs typeface="Times New Roman"/>
              </a:rPr>
              <a:t> </a:t>
            </a:r>
            <a:r>
              <a:rPr dirty="0" sz="3200" spc="-20" b="1">
                <a:latin typeface="Times New Roman"/>
                <a:cs typeface="Times New Roman"/>
              </a:rPr>
              <a:t>углы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3200">
              <a:latin typeface="Times New Roman"/>
              <a:cs typeface="Times New Roman"/>
            </a:endParaRPr>
          </a:p>
          <a:p>
            <a:pPr marL="248285" indent="-235585">
              <a:lnSpc>
                <a:spcPct val="100000"/>
              </a:lnSpc>
              <a:buChar char="-"/>
              <a:tabLst>
                <a:tab pos="248285" algn="l"/>
              </a:tabLst>
            </a:pPr>
            <a:r>
              <a:rPr dirty="0" sz="3200">
                <a:latin typeface="Times New Roman"/>
                <a:cs typeface="Times New Roman"/>
              </a:rPr>
              <a:t>Он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не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понял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ценности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продукта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Times New Roman"/>
                <a:cs typeface="Times New Roman"/>
              </a:rPr>
              <a:t>Ошибка</a:t>
            </a:r>
            <a:r>
              <a:rPr dirty="0" sz="3200" spc="-1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ФС:</a:t>
            </a:r>
            <a:r>
              <a:rPr dirty="0" sz="3200" spc="-105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презентация</a:t>
            </a:r>
            <a:r>
              <a:rPr dirty="0" sz="3200" spc="-85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монолог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3200">
              <a:latin typeface="Times New Roman"/>
              <a:cs typeface="Times New Roman"/>
            </a:endParaRPr>
          </a:p>
          <a:p>
            <a:pPr marL="248285" indent="-235585">
              <a:lnSpc>
                <a:spcPct val="100000"/>
              </a:lnSpc>
              <a:buChar char="-"/>
              <a:tabLst>
                <a:tab pos="248285" algn="l"/>
              </a:tabLst>
            </a:pPr>
            <a:r>
              <a:rPr dirty="0" sz="3200">
                <a:latin typeface="Times New Roman"/>
                <a:cs typeface="Times New Roman"/>
              </a:rPr>
              <a:t>Клиент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профессионал</a:t>
            </a:r>
            <a:r>
              <a:rPr dirty="0" sz="3200" spc="-10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вопросе</a:t>
            </a:r>
            <a:r>
              <a:rPr dirty="0" sz="3200" spc="-114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F&amp;I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" y="97535"/>
            <a:ext cx="1040891" cy="5288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4" y="3067811"/>
            <a:ext cx="4299204" cy="3026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410665"/>
            <a:ext cx="3924300" cy="369697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55"/>
              </a:spcBef>
            </a:pPr>
            <a:r>
              <a:rPr dirty="0" sz="8000" spc="-25" b="1">
                <a:latin typeface="Tahoma"/>
                <a:cs typeface="Tahoma"/>
              </a:rPr>
              <a:t>Что </a:t>
            </a:r>
            <a:r>
              <a:rPr dirty="0" sz="8000" spc="-520" b="1">
                <a:solidFill>
                  <a:srgbClr val="0D7696"/>
                </a:solidFill>
                <a:latin typeface="Tahoma"/>
                <a:cs typeface="Tahoma"/>
              </a:rPr>
              <a:t>н</a:t>
            </a:r>
            <a:r>
              <a:rPr dirty="0" sz="8000" spc="-515" b="1">
                <a:solidFill>
                  <a:srgbClr val="0D7696"/>
                </a:solidFill>
                <a:latin typeface="Tahoma"/>
                <a:cs typeface="Tahoma"/>
              </a:rPr>
              <a:t>ель</a:t>
            </a:r>
            <a:r>
              <a:rPr dirty="0" sz="8000" spc="-520" b="1">
                <a:solidFill>
                  <a:srgbClr val="0D7696"/>
                </a:solidFill>
                <a:latin typeface="Tahoma"/>
                <a:cs typeface="Tahoma"/>
              </a:rPr>
              <a:t>з</a:t>
            </a:r>
            <a:r>
              <a:rPr dirty="0" sz="8000" spc="-20" b="1">
                <a:solidFill>
                  <a:srgbClr val="0D7696"/>
                </a:solidFill>
                <a:latin typeface="Tahoma"/>
                <a:cs typeface="Tahoma"/>
              </a:rPr>
              <a:t>я</a:t>
            </a:r>
            <a:r>
              <a:rPr dirty="0" sz="8000" spc="-434" b="1">
                <a:solidFill>
                  <a:srgbClr val="0D7696"/>
                </a:solidFill>
                <a:latin typeface="Tahoma"/>
                <a:cs typeface="Tahoma"/>
              </a:rPr>
              <a:t> </a:t>
            </a:r>
            <a:r>
              <a:rPr dirty="0" sz="8000" spc="-145" b="1">
                <a:latin typeface="Tahoma"/>
                <a:cs typeface="Tahoma"/>
              </a:rPr>
              <a:t>делать:</a:t>
            </a:r>
            <a:endParaRPr sz="80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5" y="155447"/>
            <a:ext cx="1039368" cy="5273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39510" y="449706"/>
            <a:ext cx="23539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latin typeface="Tahoma"/>
                <a:cs typeface="Tahoma"/>
              </a:rPr>
              <a:t>Не</a:t>
            </a:r>
            <a:r>
              <a:rPr dirty="0" sz="4000" spc="-275" b="1">
                <a:latin typeface="Tahoma"/>
                <a:cs typeface="Tahoma"/>
              </a:rPr>
              <a:t> </a:t>
            </a:r>
            <a:r>
              <a:rPr dirty="0" sz="4000" spc="-10" b="1">
                <a:latin typeface="Tahoma"/>
                <a:cs typeface="Tahoma"/>
              </a:rPr>
              <a:t>спорь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39510" y="1668017"/>
            <a:ext cx="602234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245">
                <a:latin typeface="Verdana"/>
                <a:cs typeface="Verdana"/>
              </a:rPr>
              <a:t>Вы</a:t>
            </a:r>
            <a:r>
              <a:rPr dirty="0" sz="4000" spc="-750">
                <a:latin typeface="Verdana"/>
                <a:cs typeface="Verdana"/>
              </a:rPr>
              <a:t> </a:t>
            </a:r>
            <a:r>
              <a:rPr dirty="0" sz="4000" spc="-10">
                <a:latin typeface="Verdana"/>
                <a:cs typeface="Verdana"/>
              </a:rPr>
              <a:t>продаете,</a:t>
            </a:r>
            <a:r>
              <a:rPr dirty="0" sz="4000" spc="-260">
                <a:latin typeface="Verdana"/>
                <a:cs typeface="Verdana"/>
              </a:rPr>
              <a:t> </a:t>
            </a:r>
            <a:r>
              <a:rPr dirty="0" sz="4000">
                <a:latin typeface="Verdana"/>
                <a:cs typeface="Verdana"/>
              </a:rPr>
              <a:t>а</a:t>
            </a:r>
            <a:r>
              <a:rPr dirty="0" sz="4000" spc="-25">
                <a:latin typeface="Verdana"/>
                <a:cs typeface="Verdana"/>
              </a:rPr>
              <a:t> не </a:t>
            </a:r>
            <a:r>
              <a:rPr dirty="0" sz="4000" spc="-150">
                <a:latin typeface="Verdana"/>
                <a:cs typeface="Verdana"/>
              </a:rPr>
              <a:t>доказываете,</a:t>
            </a:r>
            <a:r>
              <a:rPr dirty="0" sz="4000" spc="-254">
                <a:latin typeface="Verdana"/>
                <a:cs typeface="Verdana"/>
              </a:rPr>
              <a:t> </a:t>
            </a:r>
            <a:r>
              <a:rPr dirty="0" sz="4000" spc="-225">
                <a:latin typeface="Verdana"/>
                <a:cs typeface="Verdana"/>
              </a:rPr>
              <a:t>что</a:t>
            </a:r>
            <a:r>
              <a:rPr dirty="0" sz="4000" spc="-475">
                <a:latin typeface="Verdana"/>
                <a:cs typeface="Verdana"/>
              </a:rPr>
              <a:t> </a:t>
            </a:r>
            <a:r>
              <a:rPr dirty="0" sz="4000" spc="-50">
                <a:latin typeface="Verdana"/>
                <a:cs typeface="Verdana"/>
              </a:rPr>
              <a:t>правы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20356" y="-4572"/>
            <a:ext cx="4773295" cy="6868795"/>
            <a:chOff x="7420356" y="-4572"/>
            <a:chExt cx="4773295" cy="6868795"/>
          </a:xfrm>
        </p:grpSpPr>
        <p:sp>
          <p:nvSpPr>
            <p:cNvPr id="3" name="object 3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8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24928" y="3681983"/>
              <a:ext cx="4763770" cy="3177540"/>
            </a:xfrm>
            <a:custGeom>
              <a:avLst/>
              <a:gdLst/>
              <a:ahLst/>
              <a:cxnLst/>
              <a:rect l="l" t="t" r="r" b="b"/>
              <a:pathLst>
                <a:path w="4763770" h="3177540">
                  <a:moveTo>
                    <a:pt x="4763770" y="0"/>
                  </a:moveTo>
                  <a:lnTo>
                    <a:pt x="0" y="3177221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82100" y="0"/>
              <a:ext cx="3006725" cy="6858000"/>
            </a:xfrm>
            <a:custGeom>
              <a:avLst/>
              <a:gdLst/>
              <a:ahLst/>
              <a:cxnLst/>
              <a:rect l="l" t="t" r="r" b="b"/>
              <a:pathLst>
                <a:path w="3006725" h="6858000">
                  <a:moveTo>
                    <a:pt x="3006344" y="0"/>
                  </a:moveTo>
                  <a:lnTo>
                    <a:pt x="2042159" y="0"/>
                  </a:lnTo>
                  <a:lnTo>
                    <a:pt x="0" y="6857995"/>
                  </a:lnTo>
                  <a:lnTo>
                    <a:pt x="3006344" y="6857995"/>
                  </a:lnTo>
                  <a:lnTo>
                    <a:pt x="3006344" y="0"/>
                  </a:lnTo>
                  <a:close/>
                </a:path>
              </a:pathLst>
            </a:custGeom>
            <a:solidFill>
              <a:srgbClr val="5FC9ED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04248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117" y="0"/>
                  </a:moveTo>
                  <a:lnTo>
                    <a:pt x="0" y="0"/>
                  </a:lnTo>
                  <a:lnTo>
                    <a:pt x="1207897" y="6857995"/>
                  </a:lnTo>
                  <a:lnTo>
                    <a:pt x="2587117" y="6857995"/>
                  </a:lnTo>
                  <a:lnTo>
                    <a:pt x="2587117" y="0"/>
                  </a:lnTo>
                  <a:close/>
                </a:path>
              </a:pathLst>
            </a:custGeom>
            <a:solidFill>
              <a:srgbClr val="5FC9ED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581" y="0"/>
                  </a:moveTo>
                  <a:lnTo>
                    <a:pt x="0" y="3809998"/>
                  </a:lnTo>
                  <a:lnTo>
                    <a:pt x="3259581" y="3809998"/>
                  </a:lnTo>
                  <a:lnTo>
                    <a:pt x="3259581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37548" y="0"/>
              <a:ext cx="2851150" cy="6858000"/>
            </a:xfrm>
            <a:custGeom>
              <a:avLst/>
              <a:gdLst/>
              <a:ahLst/>
              <a:cxnLst/>
              <a:rect l="l" t="t" r="r" b="b"/>
              <a:pathLst>
                <a:path w="2851150" h="6858000">
                  <a:moveTo>
                    <a:pt x="2850769" y="0"/>
                  </a:moveTo>
                  <a:lnTo>
                    <a:pt x="0" y="0"/>
                  </a:lnTo>
                  <a:lnTo>
                    <a:pt x="2467229" y="6857995"/>
                  </a:lnTo>
                  <a:lnTo>
                    <a:pt x="2850769" y="6857995"/>
                  </a:lnTo>
                  <a:lnTo>
                    <a:pt x="2850769" y="0"/>
                  </a:lnTo>
                  <a:close/>
                </a:path>
              </a:pathLst>
            </a:custGeom>
            <a:solidFill>
              <a:srgbClr val="17AEE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701" y="0"/>
                  </a:moveTo>
                  <a:lnTo>
                    <a:pt x="1018921" y="0"/>
                  </a:lnTo>
                  <a:lnTo>
                    <a:pt x="0" y="6857995"/>
                  </a:lnTo>
                  <a:lnTo>
                    <a:pt x="1290701" y="6857995"/>
                  </a:lnTo>
                  <a:lnTo>
                    <a:pt x="1290701" y="0"/>
                  </a:lnTo>
                  <a:close/>
                </a:path>
              </a:pathLst>
            </a:custGeom>
            <a:solidFill>
              <a:srgbClr val="2C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40796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7902" y="0"/>
                  </a:moveTo>
                  <a:lnTo>
                    <a:pt x="0" y="0"/>
                  </a:lnTo>
                  <a:lnTo>
                    <a:pt x="1107567" y="6857995"/>
                  </a:lnTo>
                  <a:lnTo>
                    <a:pt x="1247902" y="6857995"/>
                  </a:lnTo>
                  <a:lnTo>
                    <a:pt x="1247902" y="0"/>
                  </a:lnTo>
                  <a:close/>
                </a:path>
              </a:pathLst>
            </a:custGeom>
            <a:solidFill>
              <a:srgbClr val="2160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480" y="0"/>
                  </a:moveTo>
                  <a:lnTo>
                    <a:pt x="0" y="3267201"/>
                  </a:lnTo>
                  <a:lnTo>
                    <a:pt x="1816480" y="3267201"/>
                  </a:lnTo>
                  <a:lnTo>
                    <a:pt x="1816480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180"/>
                </a:lnTo>
                <a:lnTo>
                  <a:pt x="447802" y="2845180"/>
                </a:lnTo>
                <a:lnTo>
                  <a:pt x="0" y="0"/>
                </a:lnTo>
                <a:close/>
              </a:path>
            </a:pathLst>
          </a:custGeom>
          <a:solidFill>
            <a:srgbClr val="5FC9E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" y="1600200"/>
            <a:ext cx="4038600" cy="386029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504" y="164592"/>
            <a:ext cx="1040891" cy="53035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650" b="1">
                <a:latin typeface="Times New Roman"/>
                <a:cs typeface="Times New Roman"/>
              </a:rPr>
              <a:t>Не</a:t>
            </a:r>
            <a:r>
              <a:rPr dirty="0" sz="4650" spc="-15" b="1">
                <a:latin typeface="Times New Roman"/>
                <a:cs typeface="Times New Roman"/>
              </a:rPr>
              <a:t> </a:t>
            </a:r>
            <a:r>
              <a:rPr dirty="0" sz="4650" spc="-10" b="1">
                <a:latin typeface="Times New Roman"/>
                <a:cs typeface="Times New Roman"/>
              </a:rPr>
              <a:t>перебивай</a:t>
            </a:r>
            <a:endParaRPr sz="46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16626" y="3163951"/>
            <a:ext cx="619442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Times New Roman"/>
                <a:cs typeface="Times New Roman"/>
              </a:rPr>
              <a:t>Выслушай</a:t>
            </a:r>
            <a:r>
              <a:rPr dirty="0" sz="3600" spc="-160">
                <a:latin typeface="Times New Roman"/>
                <a:cs typeface="Times New Roman"/>
              </a:rPr>
              <a:t> </a:t>
            </a:r>
            <a:r>
              <a:rPr dirty="0" sz="3600" spc="-10">
                <a:latin typeface="Times New Roman"/>
                <a:cs typeface="Times New Roman"/>
              </a:rPr>
              <a:t>клиента,</a:t>
            </a:r>
            <a:r>
              <a:rPr dirty="0" sz="3600" spc="-15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и</a:t>
            </a:r>
            <a:r>
              <a:rPr dirty="0" sz="3600" spc="-18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тогда</a:t>
            </a:r>
            <a:r>
              <a:rPr dirty="0" sz="3600" spc="-165">
                <a:latin typeface="Times New Roman"/>
                <a:cs typeface="Times New Roman"/>
              </a:rPr>
              <a:t> </a:t>
            </a:r>
            <a:r>
              <a:rPr dirty="0" sz="3600" spc="-25">
                <a:latin typeface="Times New Roman"/>
                <a:cs typeface="Times New Roman"/>
              </a:rPr>
              <a:t>ты </a:t>
            </a:r>
            <a:r>
              <a:rPr dirty="0" sz="3600">
                <a:latin typeface="Times New Roman"/>
                <a:cs typeface="Times New Roman"/>
              </a:rPr>
              <a:t>сможешь</a:t>
            </a:r>
            <a:r>
              <a:rPr dirty="0" sz="3600" spc="-160">
                <a:latin typeface="Times New Roman"/>
                <a:cs typeface="Times New Roman"/>
              </a:rPr>
              <a:t> </a:t>
            </a:r>
            <a:r>
              <a:rPr dirty="0" sz="3600" spc="-20">
                <a:latin typeface="Times New Roman"/>
                <a:cs typeface="Times New Roman"/>
              </a:rPr>
              <a:t>отработать</a:t>
            </a:r>
            <a:r>
              <a:rPr dirty="0" sz="3600" spc="-130">
                <a:latin typeface="Times New Roman"/>
                <a:cs typeface="Times New Roman"/>
              </a:rPr>
              <a:t> </a:t>
            </a:r>
            <a:r>
              <a:rPr dirty="0" sz="3600" spc="-10">
                <a:latin typeface="Times New Roman"/>
                <a:cs typeface="Times New Roman"/>
              </a:rPr>
              <a:t>правильно </a:t>
            </a:r>
            <a:r>
              <a:rPr dirty="0" sz="3600">
                <a:latin typeface="Times New Roman"/>
                <a:cs typeface="Times New Roman"/>
              </a:rPr>
              <a:t>его</a:t>
            </a:r>
            <a:r>
              <a:rPr dirty="0" sz="3600" spc="-55">
                <a:latin typeface="Times New Roman"/>
                <a:cs typeface="Times New Roman"/>
              </a:rPr>
              <a:t> </a:t>
            </a:r>
            <a:r>
              <a:rPr dirty="0" sz="3600" spc="-10">
                <a:latin typeface="Times New Roman"/>
                <a:cs typeface="Times New Roman"/>
              </a:rPr>
              <a:t>возражение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96" y="1734692"/>
            <a:ext cx="5610860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При</a:t>
            </a:r>
            <a:r>
              <a:rPr dirty="0" sz="2800" spc="-114"/>
              <a:t> </a:t>
            </a:r>
            <a:r>
              <a:rPr dirty="0" sz="2800" spc="-10"/>
              <a:t>отсутствии</a:t>
            </a:r>
            <a:r>
              <a:rPr dirty="0" sz="2800" spc="-110"/>
              <a:t> </a:t>
            </a:r>
            <a:r>
              <a:rPr dirty="0" sz="2800" spc="-10"/>
              <a:t>знаний</a:t>
            </a:r>
            <a:r>
              <a:rPr dirty="0" sz="2800" spc="-125"/>
              <a:t> </a:t>
            </a:r>
            <a:r>
              <a:rPr dirty="0" sz="2800"/>
              <a:t>у</a:t>
            </a:r>
            <a:r>
              <a:rPr dirty="0" sz="2800" spc="-125"/>
              <a:t> </a:t>
            </a:r>
            <a:r>
              <a:rPr dirty="0" sz="2800" spc="-10"/>
              <a:t>менеджера, </a:t>
            </a:r>
            <a:r>
              <a:rPr dirty="0" sz="2800"/>
              <a:t>клиент</a:t>
            </a:r>
            <a:r>
              <a:rPr dirty="0" sz="2800" spc="-60"/>
              <a:t> </a:t>
            </a:r>
            <a:r>
              <a:rPr dirty="0" sz="2800"/>
              <a:t>нас</a:t>
            </a:r>
            <a:r>
              <a:rPr dirty="0" sz="2800" spc="-105"/>
              <a:t> </a:t>
            </a:r>
            <a:r>
              <a:rPr dirty="0" sz="2800"/>
              <a:t>не</a:t>
            </a:r>
            <a:r>
              <a:rPr dirty="0" sz="2800" spc="-90"/>
              <a:t> </a:t>
            </a:r>
            <a:r>
              <a:rPr dirty="0" sz="2800" spc="-10"/>
              <a:t>воспринимает</a:t>
            </a:r>
            <a:r>
              <a:rPr dirty="0" sz="2800" spc="-75"/>
              <a:t> </a:t>
            </a:r>
            <a:r>
              <a:rPr dirty="0" sz="2800" spc="-25"/>
              <a:t>как </a:t>
            </a:r>
            <a:r>
              <a:rPr dirty="0" sz="2800" spc="-10"/>
              <a:t>профессионалов,</a:t>
            </a:r>
            <a:r>
              <a:rPr dirty="0" sz="2800" spc="-65"/>
              <a:t> </a:t>
            </a:r>
            <a:r>
              <a:rPr dirty="0" sz="2800"/>
              <a:t>не</a:t>
            </a:r>
            <a:r>
              <a:rPr dirty="0" sz="2800" spc="-60"/>
              <a:t> </a:t>
            </a:r>
            <a:r>
              <a:rPr dirty="0" sz="2800" spc="-10"/>
              <a:t>доверяет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521004" y="3868928"/>
            <a:ext cx="49841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МЫ</a:t>
            </a:r>
            <a:r>
              <a:rPr dirty="0" sz="2800" spc="-4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НЕ</a:t>
            </a:r>
            <a:r>
              <a:rPr dirty="0" sz="2800" spc="-40" b="1">
                <a:latin typeface="Times New Roman"/>
                <a:cs typeface="Times New Roman"/>
              </a:rPr>
              <a:t> </a:t>
            </a:r>
            <a:r>
              <a:rPr dirty="0" sz="2800" spc="-60" b="1">
                <a:latin typeface="Times New Roman"/>
                <a:cs typeface="Times New Roman"/>
              </a:rPr>
              <a:t>ДОЗАРАБАТЫВАЕМ!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33172" y="195071"/>
            <a:ext cx="11396980" cy="5775960"/>
            <a:chOff x="233172" y="195071"/>
            <a:chExt cx="11396980" cy="57759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172" y="195071"/>
              <a:ext cx="1318260" cy="5730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5283" y="1496568"/>
              <a:ext cx="4404360" cy="4474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20356" y="-4572"/>
            <a:ext cx="4773295" cy="6868795"/>
            <a:chOff x="7420356" y="-4572"/>
            <a:chExt cx="4773295" cy="6868795"/>
          </a:xfrm>
        </p:grpSpPr>
        <p:sp>
          <p:nvSpPr>
            <p:cNvPr id="3" name="object 3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8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24928" y="3681983"/>
              <a:ext cx="4763770" cy="3177540"/>
            </a:xfrm>
            <a:custGeom>
              <a:avLst/>
              <a:gdLst/>
              <a:ahLst/>
              <a:cxnLst/>
              <a:rect l="l" t="t" r="r" b="b"/>
              <a:pathLst>
                <a:path w="4763770" h="3177540">
                  <a:moveTo>
                    <a:pt x="4763770" y="0"/>
                  </a:moveTo>
                  <a:lnTo>
                    <a:pt x="0" y="3177221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82100" y="0"/>
              <a:ext cx="3006725" cy="6858000"/>
            </a:xfrm>
            <a:custGeom>
              <a:avLst/>
              <a:gdLst/>
              <a:ahLst/>
              <a:cxnLst/>
              <a:rect l="l" t="t" r="r" b="b"/>
              <a:pathLst>
                <a:path w="3006725" h="6858000">
                  <a:moveTo>
                    <a:pt x="3006344" y="0"/>
                  </a:moveTo>
                  <a:lnTo>
                    <a:pt x="2042159" y="0"/>
                  </a:lnTo>
                  <a:lnTo>
                    <a:pt x="0" y="6857995"/>
                  </a:lnTo>
                  <a:lnTo>
                    <a:pt x="3006344" y="6857995"/>
                  </a:lnTo>
                  <a:lnTo>
                    <a:pt x="3006344" y="0"/>
                  </a:lnTo>
                  <a:close/>
                </a:path>
              </a:pathLst>
            </a:custGeom>
            <a:solidFill>
              <a:srgbClr val="5FC9ED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04248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117" y="0"/>
                  </a:moveTo>
                  <a:lnTo>
                    <a:pt x="0" y="0"/>
                  </a:lnTo>
                  <a:lnTo>
                    <a:pt x="1207897" y="6857995"/>
                  </a:lnTo>
                  <a:lnTo>
                    <a:pt x="2587117" y="6857995"/>
                  </a:lnTo>
                  <a:lnTo>
                    <a:pt x="2587117" y="0"/>
                  </a:lnTo>
                  <a:close/>
                </a:path>
              </a:pathLst>
            </a:custGeom>
            <a:solidFill>
              <a:srgbClr val="5FC9ED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581" y="0"/>
                  </a:moveTo>
                  <a:lnTo>
                    <a:pt x="0" y="3809998"/>
                  </a:lnTo>
                  <a:lnTo>
                    <a:pt x="3259581" y="3809998"/>
                  </a:lnTo>
                  <a:lnTo>
                    <a:pt x="3259581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37548" y="0"/>
              <a:ext cx="2851150" cy="6858000"/>
            </a:xfrm>
            <a:custGeom>
              <a:avLst/>
              <a:gdLst/>
              <a:ahLst/>
              <a:cxnLst/>
              <a:rect l="l" t="t" r="r" b="b"/>
              <a:pathLst>
                <a:path w="2851150" h="6858000">
                  <a:moveTo>
                    <a:pt x="2850769" y="0"/>
                  </a:moveTo>
                  <a:lnTo>
                    <a:pt x="0" y="0"/>
                  </a:lnTo>
                  <a:lnTo>
                    <a:pt x="2467229" y="6857995"/>
                  </a:lnTo>
                  <a:lnTo>
                    <a:pt x="2850769" y="6857995"/>
                  </a:lnTo>
                  <a:lnTo>
                    <a:pt x="2850769" y="0"/>
                  </a:lnTo>
                  <a:close/>
                </a:path>
              </a:pathLst>
            </a:custGeom>
            <a:solidFill>
              <a:srgbClr val="17AEE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701" y="0"/>
                  </a:moveTo>
                  <a:lnTo>
                    <a:pt x="1018921" y="0"/>
                  </a:lnTo>
                  <a:lnTo>
                    <a:pt x="0" y="6857995"/>
                  </a:lnTo>
                  <a:lnTo>
                    <a:pt x="1290701" y="6857995"/>
                  </a:lnTo>
                  <a:lnTo>
                    <a:pt x="1290701" y="0"/>
                  </a:lnTo>
                  <a:close/>
                </a:path>
              </a:pathLst>
            </a:custGeom>
            <a:solidFill>
              <a:srgbClr val="2C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40796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7902" y="0"/>
                  </a:moveTo>
                  <a:lnTo>
                    <a:pt x="0" y="0"/>
                  </a:lnTo>
                  <a:lnTo>
                    <a:pt x="1107567" y="6857995"/>
                  </a:lnTo>
                  <a:lnTo>
                    <a:pt x="1247902" y="6857995"/>
                  </a:lnTo>
                  <a:lnTo>
                    <a:pt x="1247902" y="0"/>
                  </a:lnTo>
                  <a:close/>
                </a:path>
              </a:pathLst>
            </a:custGeom>
            <a:solidFill>
              <a:srgbClr val="2160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480" y="0"/>
                  </a:moveTo>
                  <a:lnTo>
                    <a:pt x="0" y="3267201"/>
                  </a:lnTo>
                  <a:lnTo>
                    <a:pt x="1816480" y="3267201"/>
                  </a:lnTo>
                  <a:lnTo>
                    <a:pt x="1816480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180"/>
                </a:lnTo>
                <a:lnTo>
                  <a:pt x="447802" y="2845180"/>
                </a:lnTo>
                <a:lnTo>
                  <a:pt x="0" y="0"/>
                </a:lnTo>
                <a:close/>
              </a:path>
            </a:pathLst>
          </a:custGeom>
          <a:solidFill>
            <a:srgbClr val="5FC9E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7" y="131063"/>
            <a:ext cx="1040891" cy="53797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2015" y="1125474"/>
            <a:ext cx="3860800" cy="6731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b="1">
                <a:latin typeface="Times New Roman"/>
                <a:cs typeface="Times New Roman"/>
              </a:rPr>
              <a:t>Говори</a:t>
            </a:r>
            <a:r>
              <a:rPr dirty="0" sz="4250" spc="-125" b="1">
                <a:latin typeface="Times New Roman"/>
                <a:cs typeface="Times New Roman"/>
              </a:rPr>
              <a:t> </a:t>
            </a:r>
            <a:r>
              <a:rPr dirty="0" sz="4250" b="1">
                <a:latin typeface="Times New Roman"/>
                <a:cs typeface="Times New Roman"/>
              </a:rPr>
              <a:t>без</a:t>
            </a:r>
            <a:r>
              <a:rPr dirty="0" sz="4250" spc="-135" b="1">
                <a:latin typeface="Times New Roman"/>
                <a:cs typeface="Times New Roman"/>
              </a:rPr>
              <a:t> </a:t>
            </a:r>
            <a:r>
              <a:rPr dirty="0" sz="4250" spc="-20" b="1">
                <a:latin typeface="Times New Roman"/>
                <a:cs typeface="Times New Roman"/>
              </a:rPr>
              <a:t>пауз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2015" y="2434285"/>
            <a:ext cx="4718685" cy="2465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1313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Молчание</a:t>
            </a:r>
            <a:r>
              <a:rPr dirty="0" sz="3200" spc="-14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смерть. </a:t>
            </a:r>
            <a:r>
              <a:rPr dirty="0" sz="3200">
                <a:latin typeface="Times New Roman"/>
                <a:cs typeface="Times New Roman"/>
              </a:rPr>
              <a:t>Только</a:t>
            </a:r>
            <a:r>
              <a:rPr dirty="0" sz="3200" spc="-6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остановились,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клиент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скажет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возражение.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latin typeface="Times New Roman"/>
                <a:cs typeface="Times New Roman"/>
              </a:rPr>
              <a:t>Остановились,</a:t>
            </a:r>
            <a:r>
              <a:rPr dirty="0" sz="3200" spc="-13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подумает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latin typeface="Times New Roman"/>
                <a:cs typeface="Times New Roman"/>
              </a:rPr>
              <a:t>сама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не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знает,</a:t>
            </a:r>
            <a:r>
              <a:rPr dirty="0" sz="3200" spc="-5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что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говорит.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100" y="1085088"/>
            <a:ext cx="4879848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864235" cy="5690870"/>
          </a:xfrm>
          <a:custGeom>
            <a:avLst/>
            <a:gdLst/>
            <a:ahLst/>
            <a:cxnLst/>
            <a:rect l="l" t="t" r="r" b="b"/>
            <a:pathLst>
              <a:path w="864235" h="5690870">
                <a:moveTo>
                  <a:pt x="863981" y="0"/>
                </a:moveTo>
                <a:lnTo>
                  <a:pt x="90265" y="0"/>
                </a:lnTo>
                <a:lnTo>
                  <a:pt x="0" y="889"/>
                </a:lnTo>
                <a:lnTo>
                  <a:pt x="0" y="5690362"/>
                </a:lnTo>
                <a:lnTo>
                  <a:pt x="863981" y="9271"/>
                </a:lnTo>
                <a:lnTo>
                  <a:pt x="863981" y="0"/>
                </a:lnTo>
                <a:close/>
              </a:path>
            </a:pathLst>
          </a:custGeom>
          <a:solidFill>
            <a:srgbClr val="5FC9E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2023" y="-4572"/>
            <a:ext cx="12001500" cy="6868795"/>
            <a:chOff x="192023" y="-4572"/>
            <a:chExt cx="12001500" cy="6868795"/>
          </a:xfrm>
        </p:grpSpPr>
        <p:sp>
          <p:nvSpPr>
            <p:cNvPr id="4" name="object 4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8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424928" y="3681983"/>
              <a:ext cx="4763770" cy="3177540"/>
            </a:xfrm>
            <a:custGeom>
              <a:avLst/>
              <a:gdLst/>
              <a:ahLst/>
              <a:cxnLst/>
              <a:rect l="l" t="t" r="r" b="b"/>
              <a:pathLst>
                <a:path w="4763770" h="3177540">
                  <a:moveTo>
                    <a:pt x="4763770" y="0"/>
                  </a:moveTo>
                  <a:lnTo>
                    <a:pt x="0" y="3177221"/>
                  </a:lnTo>
                </a:path>
              </a:pathLst>
            </a:custGeom>
            <a:ln w="9144">
              <a:solidFill>
                <a:srgbClr val="5FC9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82100" y="0"/>
              <a:ext cx="3006725" cy="6858000"/>
            </a:xfrm>
            <a:custGeom>
              <a:avLst/>
              <a:gdLst/>
              <a:ahLst/>
              <a:cxnLst/>
              <a:rect l="l" t="t" r="r" b="b"/>
              <a:pathLst>
                <a:path w="3006725" h="6858000">
                  <a:moveTo>
                    <a:pt x="3006344" y="0"/>
                  </a:moveTo>
                  <a:lnTo>
                    <a:pt x="2042159" y="0"/>
                  </a:lnTo>
                  <a:lnTo>
                    <a:pt x="0" y="6857995"/>
                  </a:lnTo>
                  <a:lnTo>
                    <a:pt x="3006344" y="6857995"/>
                  </a:lnTo>
                  <a:lnTo>
                    <a:pt x="3006344" y="0"/>
                  </a:lnTo>
                  <a:close/>
                </a:path>
              </a:pathLst>
            </a:custGeom>
            <a:solidFill>
              <a:srgbClr val="5FC9ED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04247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117" y="0"/>
                  </a:moveTo>
                  <a:lnTo>
                    <a:pt x="0" y="0"/>
                  </a:lnTo>
                  <a:lnTo>
                    <a:pt x="1207897" y="6857995"/>
                  </a:lnTo>
                  <a:lnTo>
                    <a:pt x="2587117" y="6857995"/>
                  </a:lnTo>
                  <a:lnTo>
                    <a:pt x="2587117" y="0"/>
                  </a:lnTo>
                  <a:close/>
                </a:path>
              </a:pathLst>
            </a:custGeom>
            <a:solidFill>
              <a:srgbClr val="5FC9ED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581" y="0"/>
                  </a:moveTo>
                  <a:lnTo>
                    <a:pt x="0" y="3809998"/>
                  </a:lnTo>
                  <a:lnTo>
                    <a:pt x="3259581" y="3809998"/>
                  </a:lnTo>
                  <a:lnTo>
                    <a:pt x="3259581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337547" y="0"/>
              <a:ext cx="2851150" cy="6858000"/>
            </a:xfrm>
            <a:custGeom>
              <a:avLst/>
              <a:gdLst/>
              <a:ahLst/>
              <a:cxnLst/>
              <a:rect l="l" t="t" r="r" b="b"/>
              <a:pathLst>
                <a:path w="2851150" h="6858000">
                  <a:moveTo>
                    <a:pt x="2850769" y="0"/>
                  </a:moveTo>
                  <a:lnTo>
                    <a:pt x="0" y="0"/>
                  </a:lnTo>
                  <a:lnTo>
                    <a:pt x="2467229" y="6857995"/>
                  </a:lnTo>
                  <a:lnTo>
                    <a:pt x="2850769" y="6857995"/>
                  </a:lnTo>
                  <a:lnTo>
                    <a:pt x="2850769" y="0"/>
                  </a:lnTo>
                  <a:close/>
                </a:path>
              </a:pathLst>
            </a:custGeom>
            <a:solidFill>
              <a:srgbClr val="17AEE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898123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701" y="0"/>
                  </a:moveTo>
                  <a:lnTo>
                    <a:pt x="1018921" y="0"/>
                  </a:lnTo>
                  <a:lnTo>
                    <a:pt x="0" y="6857995"/>
                  </a:lnTo>
                  <a:lnTo>
                    <a:pt x="1290701" y="6857995"/>
                  </a:lnTo>
                  <a:lnTo>
                    <a:pt x="1290701" y="0"/>
                  </a:lnTo>
                  <a:close/>
                </a:path>
              </a:pathLst>
            </a:custGeom>
            <a:solidFill>
              <a:srgbClr val="2C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940795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7902" y="0"/>
                  </a:moveTo>
                  <a:lnTo>
                    <a:pt x="0" y="0"/>
                  </a:lnTo>
                  <a:lnTo>
                    <a:pt x="1107567" y="6857995"/>
                  </a:lnTo>
                  <a:lnTo>
                    <a:pt x="1247902" y="6857995"/>
                  </a:lnTo>
                  <a:lnTo>
                    <a:pt x="1247902" y="0"/>
                  </a:lnTo>
                  <a:close/>
                </a:path>
              </a:pathLst>
            </a:custGeom>
            <a:solidFill>
              <a:srgbClr val="2160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372343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480" y="0"/>
                  </a:moveTo>
                  <a:lnTo>
                    <a:pt x="0" y="3267201"/>
                  </a:lnTo>
                  <a:lnTo>
                    <a:pt x="1816480" y="3267201"/>
                  </a:lnTo>
                  <a:lnTo>
                    <a:pt x="1816480" y="0"/>
                  </a:lnTo>
                  <a:close/>
                </a:path>
              </a:pathLst>
            </a:custGeom>
            <a:solidFill>
              <a:srgbClr val="17AEE2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3" y="332232"/>
              <a:ext cx="11807952" cy="593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3008" y="1262837"/>
            <a:ext cx="3601720" cy="1083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38480" marR="5080" indent="-525780">
              <a:lnSpc>
                <a:spcPct val="100699"/>
              </a:lnSpc>
              <a:spcBef>
                <a:spcPts val="90"/>
              </a:spcBef>
              <a:tabLst>
                <a:tab pos="537845" algn="l"/>
              </a:tabLst>
            </a:pPr>
            <a:r>
              <a:rPr dirty="0" sz="2600" spc="-25" b="1">
                <a:latin typeface="Times New Roman"/>
                <a:cs typeface="Times New Roman"/>
              </a:rPr>
              <a:t>1.</a:t>
            </a:r>
            <a:r>
              <a:rPr dirty="0" sz="2600" b="1">
                <a:latin typeface="Times New Roman"/>
                <a:cs typeface="Times New Roman"/>
              </a:rPr>
              <a:t>	</a:t>
            </a:r>
            <a:r>
              <a:rPr dirty="0" sz="3450" b="1">
                <a:latin typeface="Times New Roman"/>
                <a:cs typeface="Times New Roman"/>
              </a:rPr>
              <a:t>Выглядите</a:t>
            </a:r>
            <a:r>
              <a:rPr dirty="0" sz="3450" spc="-10" b="1">
                <a:latin typeface="Times New Roman"/>
                <a:cs typeface="Times New Roman"/>
              </a:rPr>
              <a:t> </a:t>
            </a:r>
            <a:r>
              <a:rPr dirty="0" sz="3450" spc="-25" b="1">
                <a:latin typeface="Times New Roman"/>
                <a:cs typeface="Times New Roman"/>
              </a:rPr>
              <a:t>как </a:t>
            </a:r>
            <a:r>
              <a:rPr dirty="0" sz="3450" spc="-10" b="1">
                <a:latin typeface="Times New Roman"/>
                <a:cs typeface="Times New Roman"/>
              </a:rPr>
              <a:t>профессионал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84987" y="3809441"/>
            <a:ext cx="4976495" cy="1813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2900">
                <a:latin typeface="Times New Roman"/>
                <a:cs typeface="Times New Roman"/>
              </a:rPr>
              <a:t>ПОМНИТЕ!</a:t>
            </a:r>
            <a:r>
              <a:rPr dirty="0" sz="2900" spc="4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Клиент</a:t>
            </a:r>
            <a:r>
              <a:rPr dirty="0" sz="2900" spc="65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оценивает </a:t>
            </a:r>
            <a:r>
              <a:rPr dirty="0" sz="2900">
                <a:latin typeface="Times New Roman"/>
                <a:cs typeface="Times New Roman"/>
              </a:rPr>
              <a:t>вас</a:t>
            </a:r>
            <a:r>
              <a:rPr dirty="0" sz="2900" spc="4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именно</a:t>
            </a:r>
            <a:r>
              <a:rPr dirty="0" sz="2900" spc="5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в</a:t>
            </a:r>
            <a:r>
              <a:rPr dirty="0" sz="2900" spc="40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первые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900" b="1">
                <a:solidFill>
                  <a:srgbClr val="F8AB17"/>
                </a:solidFill>
                <a:latin typeface="Times New Roman"/>
                <a:cs typeface="Times New Roman"/>
              </a:rPr>
              <a:t>35</a:t>
            </a:r>
            <a:r>
              <a:rPr dirty="0" sz="2900" spc="5" b="1">
                <a:solidFill>
                  <a:srgbClr val="F8AB17"/>
                </a:solidFill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секунд!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900">
                <a:latin typeface="Times New Roman"/>
                <a:cs typeface="Times New Roman"/>
              </a:rPr>
              <a:t>Встречают</a:t>
            </a:r>
            <a:r>
              <a:rPr dirty="0" sz="2900" spc="1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по</a:t>
            </a:r>
            <a:r>
              <a:rPr dirty="0" sz="2900" spc="80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одежке!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49580">
              <a:lnSpc>
                <a:spcPct val="100000"/>
              </a:lnSpc>
              <a:spcBef>
                <a:spcPts val="135"/>
              </a:spcBef>
            </a:pPr>
            <a:r>
              <a:rPr dirty="0" sz="3700" b="1">
                <a:latin typeface="Times New Roman"/>
                <a:cs typeface="Times New Roman"/>
              </a:rPr>
              <a:t>4</a:t>
            </a:r>
            <a:r>
              <a:rPr dirty="0" sz="3700" spc="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основных</a:t>
            </a:r>
            <a:r>
              <a:rPr dirty="0" sz="3700" spc="-1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правила</a:t>
            </a:r>
            <a:r>
              <a:rPr dirty="0" sz="3700" spc="5" b="1">
                <a:latin typeface="Times New Roman"/>
                <a:cs typeface="Times New Roman"/>
              </a:rPr>
              <a:t> </a:t>
            </a:r>
            <a:r>
              <a:rPr dirty="0" sz="3700" spc="-10" b="1">
                <a:latin typeface="Times New Roman"/>
                <a:cs typeface="Times New Roman"/>
              </a:rPr>
              <a:t>работы</a:t>
            </a:r>
            <a:endParaRPr sz="37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37743" y="153923"/>
            <a:ext cx="11717020" cy="6621780"/>
            <a:chOff x="237743" y="153923"/>
            <a:chExt cx="11717020" cy="6621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" y="153923"/>
              <a:ext cx="1258824" cy="5410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7815" y="969262"/>
              <a:ext cx="5806440" cy="5806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86483" y="1485900"/>
              <a:ext cx="8868410" cy="3886200"/>
            </a:xfrm>
            <a:custGeom>
              <a:avLst/>
              <a:gdLst/>
              <a:ahLst/>
              <a:cxnLst/>
              <a:rect l="l" t="t" r="r" b="b"/>
              <a:pathLst>
                <a:path w="8868410" h="3886200">
                  <a:moveTo>
                    <a:pt x="8868156" y="0"/>
                  </a:moveTo>
                  <a:lnTo>
                    <a:pt x="0" y="0"/>
                  </a:lnTo>
                  <a:lnTo>
                    <a:pt x="0" y="3886200"/>
                  </a:lnTo>
                  <a:lnTo>
                    <a:pt x="8868156" y="3886200"/>
                  </a:lnTo>
                  <a:lnTo>
                    <a:pt x="886815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45563" y="1793494"/>
            <a:ext cx="495935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4800" spc="-25" b="1">
                <a:latin typeface="Times New Roman"/>
                <a:cs typeface="Times New Roman"/>
              </a:rPr>
              <a:t>2.</a:t>
            </a:r>
            <a:r>
              <a:rPr dirty="0" sz="4800" b="1">
                <a:latin typeface="Times New Roman"/>
                <a:cs typeface="Times New Roman"/>
              </a:rPr>
              <a:t>	Действуйте</a:t>
            </a:r>
            <a:r>
              <a:rPr dirty="0" sz="4800" spc="-20" b="1">
                <a:latin typeface="Times New Roman"/>
                <a:cs typeface="Times New Roman"/>
              </a:rPr>
              <a:t> </a:t>
            </a:r>
            <a:r>
              <a:rPr dirty="0" sz="4800" spc="-25" b="1">
                <a:latin typeface="Times New Roman"/>
                <a:cs typeface="Times New Roman"/>
              </a:rPr>
              <a:t>как </a:t>
            </a:r>
            <a:r>
              <a:rPr dirty="0" sz="4800" spc="-10" b="1">
                <a:latin typeface="Times New Roman"/>
                <a:cs typeface="Times New Roman"/>
              </a:rPr>
              <a:t>профессионал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ПОМНИТЕ!</a:t>
            </a:r>
            <a:r>
              <a:rPr dirty="0" sz="265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Бизнес</a:t>
            </a:r>
            <a:r>
              <a:rPr dirty="0" sz="2650" spc="-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финансовых</a:t>
            </a:r>
            <a:r>
              <a:rPr dirty="0" sz="2650" spc="-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услуг</a:t>
            </a:r>
            <a:r>
              <a:rPr dirty="0" sz="265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dirty="0" sz="2650" spc="-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spc="-25">
                <a:solidFill>
                  <a:srgbClr val="000000"/>
                </a:solidFill>
                <a:latin typeface="Times New Roman"/>
                <a:cs typeface="Times New Roman"/>
              </a:rPr>
              <a:t>это </a:t>
            </a:r>
            <a:r>
              <a:rPr dirty="0" sz="2650" b="1">
                <a:solidFill>
                  <a:srgbClr val="000000"/>
                </a:solidFill>
                <a:latin typeface="Times New Roman"/>
                <a:cs typeface="Times New Roman"/>
              </a:rPr>
              <a:t>бизнес</a:t>
            </a:r>
            <a:r>
              <a:rPr dirty="0" sz="2650" spc="-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000000"/>
                </a:solidFill>
                <a:latin typeface="Times New Roman"/>
                <a:cs typeface="Times New Roman"/>
              </a:rPr>
              <a:t>общения</a:t>
            </a:r>
            <a:r>
              <a:rPr dirty="0" sz="2650" spc="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000000"/>
                </a:solidFill>
                <a:latin typeface="Times New Roman"/>
                <a:cs typeface="Times New Roman"/>
              </a:rPr>
              <a:t>и</a:t>
            </a:r>
            <a:r>
              <a:rPr dirty="0" sz="2650" spc="-1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000000"/>
                </a:solidFill>
                <a:latin typeface="Times New Roman"/>
                <a:cs typeface="Times New Roman"/>
              </a:rPr>
              <a:t>отношений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dirty="0" sz="265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а</a:t>
            </a:r>
            <a:r>
              <a:rPr dirty="0" sz="265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spc="-25">
                <a:solidFill>
                  <a:srgbClr val="000000"/>
                </a:solidFill>
                <a:latin typeface="Times New Roman"/>
                <a:cs typeface="Times New Roman"/>
              </a:rPr>
              <a:t>не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продажи продукта</a:t>
            </a:r>
            <a:r>
              <a:rPr dirty="0" sz="265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imes New Roman"/>
                <a:cs typeface="Times New Roman"/>
              </a:rPr>
              <a:t>в</a:t>
            </a:r>
            <a:r>
              <a:rPr dirty="0" sz="2650" spc="-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 spc="-20">
                <a:solidFill>
                  <a:srgbClr val="000000"/>
                </a:solidFill>
                <a:latin typeface="Times New Roman"/>
                <a:cs typeface="Times New Roman"/>
              </a:rPr>
              <a:t>лоб!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7007" y="835914"/>
            <a:ext cx="423354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5740"/>
              </a:lnSpc>
              <a:spcBef>
                <a:spcPts val="215"/>
              </a:spcBef>
            </a:pPr>
            <a:r>
              <a:rPr dirty="0" sz="4800" b="1">
                <a:latin typeface="Arial"/>
                <a:cs typeface="Arial"/>
              </a:rPr>
              <a:t>3.</a:t>
            </a:r>
            <a:r>
              <a:rPr dirty="0" sz="4800" spc="-5" b="1">
                <a:latin typeface="Arial"/>
                <a:cs typeface="Arial"/>
              </a:rPr>
              <a:t> </a:t>
            </a:r>
            <a:r>
              <a:rPr dirty="0" sz="4800" b="1">
                <a:latin typeface="Times New Roman"/>
                <a:cs typeface="Times New Roman"/>
              </a:rPr>
              <a:t>Думайте</a:t>
            </a:r>
            <a:r>
              <a:rPr dirty="0" sz="4800" spc="10" b="1">
                <a:latin typeface="Times New Roman"/>
                <a:cs typeface="Times New Roman"/>
              </a:rPr>
              <a:t> </a:t>
            </a:r>
            <a:r>
              <a:rPr dirty="0" sz="4800" spc="-25" b="1">
                <a:latin typeface="Times New Roman"/>
                <a:cs typeface="Times New Roman"/>
              </a:rPr>
              <a:t>как </a:t>
            </a:r>
            <a:r>
              <a:rPr dirty="0" sz="4800" spc="-10" b="1">
                <a:latin typeface="Times New Roman"/>
                <a:cs typeface="Times New Roman"/>
              </a:rPr>
              <a:t>профессионал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69407" y="2894838"/>
            <a:ext cx="468122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75000"/>
              <a:buFont typeface="Verdana"/>
              <a:buChar char="●"/>
              <a:tabLst>
                <a:tab pos="469265" algn="l"/>
              </a:tabLst>
            </a:pPr>
            <a:r>
              <a:rPr dirty="0" sz="2400">
                <a:latin typeface="Times New Roman"/>
                <a:cs typeface="Times New Roman"/>
              </a:rPr>
              <a:t>Цель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профессиональная,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личная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SzPct val="75000"/>
              <a:buFont typeface="Verdana"/>
              <a:buChar char="●"/>
              <a:tabLst>
                <a:tab pos="469265" algn="l"/>
              </a:tabLst>
            </a:pPr>
            <a:r>
              <a:rPr dirty="0" sz="2400">
                <a:latin typeface="Times New Roman"/>
                <a:cs typeface="Times New Roman"/>
              </a:rPr>
              <a:t>План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достижения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целей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SzPct val="75000"/>
              <a:buFont typeface="Verdana"/>
              <a:buChar char="●"/>
              <a:tabLst>
                <a:tab pos="469265" algn="l"/>
              </a:tabLst>
            </a:pPr>
            <a:r>
              <a:rPr dirty="0" sz="2400">
                <a:latin typeface="Times New Roman"/>
                <a:cs typeface="Times New Roman"/>
              </a:rPr>
              <a:t>План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дня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SzPct val="75000"/>
              <a:buFont typeface="Verdana"/>
              <a:buChar char="●"/>
              <a:tabLst>
                <a:tab pos="469265" algn="l"/>
              </a:tabLst>
            </a:pPr>
            <a:r>
              <a:rPr dirty="0" sz="2400">
                <a:latin typeface="Times New Roman"/>
                <a:cs typeface="Times New Roman"/>
              </a:rPr>
              <a:t>Ведение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всех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клиентов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в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CRM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51814"/>
            <a:ext cx="12023090" cy="6806565"/>
            <a:chOff x="0" y="51814"/>
            <a:chExt cx="12023090" cy="6806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2092" y="5385815"/>
              <a:ext cx="1380744" cy="6659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814"/>
              <a:ext cx="4791456" cy="6806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" y="35050"/>
            <a:ext cx="12150852" cy="67878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288" y="685876"/>
            <a:ext cx="5554980" cy="13684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latin typeface="Arial"/>
                <a:cs typeface="Arial"/>
              </a:rPr>
              <a:t>4.</a:t>
            </a:r>
            <a:r>
              <a:rPr dirty="0" sz="4400" spc="-10" b="1">
                <a:latin typeface="Arial"/>
                <a:cs typeface="Arial"/>
              </a:rPr>
              <a:t> Разговаривайте </a:t>
            </a:r>
            <a:r>
              <a:rPr dirty="0" sz="4400" spc="245" b="1">
                <a:latin typeface="Arial"/>
                <a:cs typeface="Arial"/>
              </a:rPr>
              <a:t>как</a:t>
            </a:r>
            <a:r>
              <a:rPr dirty="0" sz="4400" spc="-5" b="1">
                <a:latin typeface="Arial"/>
                <a:cs typeface="Arial"/>
              </a:rPr>
              <a:t> </a:t>
            </a:r>
            <a:r>
              <a:rPr dirty="0" sz="4400" spc="150" b="1">
                <a:latin typeface="Arial"/>
                <a:cs typeface="Arial"/>
              </a:rPr>
              <a:t>профессионал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891849" y="3607117"/>
            <a:ext cx="7093584" cy="3118485"/>
            <a:chOff x="4891849" y="3607117"/>
            <a:chExt cx="7093584" cy="3118485"/>
          </a:xfrm>
        </p:grpSpPr>
        <p:sp>
          <p:nvSpPr>
            <p:cNvPr id="5" name="object 5" descr=""/>
            <p:cNvSpPr/>
            <p:nvPr/>
          </p:nvSpPr>
          <p:spPr>
            <a:xfrm>
              <a:off x="4896611" y="3611879"/>
              <a:ext cx="7084059" cy="3108960"/>
            </a:xfrm>
            <a:custGeom>
              <a:avLst/>
              <a:gdLst/>
              <a:ahLst/>
              <a:cxnLst/>
              <a:rect l="l" t="t" r="r" b="b"/>
              <a:pathLst>
                <a:path w="7084059" h="3108959">
                  <a:moveTo>
                    <a:pt x="7083552" y="0"/>
                  </a:moveTo>
                  <a:lnTo>
                    <a:pt x="0" y="0"/>
                  </a:lnTo>
                  <a:lnTo>
                    <a:pt x="0" y="3108960"/>
                  </a:lnTo>
                  <a:lnTo>
                    <a:pt x="7083552" y="3108960"/>
                  </a:lnTo>
                  <a:lnTo>
                    <a:pt x="708355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96611" y="3611879"/>
              <a:ext cx="7084059" cy="3108960"/>
            </a:xfrm>
            <a:custGeom>
              <a:avLst/>
              <a:gdLst/>
              <a:ahLst/>
              <a:cxnLst/>
              <a:rect l="l" t="t" r="r" b="b"/>
              <a:pathLst>
                <a:path w="7084059" h="3108959">
                  <a:moveTo>
                    <a:pt x="0" y="3108960"/>
                  </a:moveTo>
                  <a:lnTo>
                    <a:pt x="7083552" y="3108960"/>
                  </a:lnTo>
                  <a:lnTo>
                    <a:pt x="7083552" y="0"/>
                  </a:lnTo>
                  <a:lnTo>
                    <a:pt x="0" y="0"/>
                  </a:lnTo>
                  <a:lnTo>
                    <a:pt x="0" y="31089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536438" y="3906392"/>
            <a:ext cx="4801870" cy="2463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08965" indent="-473709">
              <a:lnSpc>
                <a:spcPct val="100000"/>
              </a:lnSpc>
              <a:spcBef>
                <a:spcPts val="110"/>
              </a:spcBef>
              <a:buSzPct val="75471"/>
              <a:buFont typeface="Verdana"/>
              <a:buChar char="●"/>
              <a:tabLst>
                <a:tab pos="608965" algn="l"/>
              </a:tabLst>
            </a:pPr>
            <a:r>
              <a:rPr dirty="0" sz="2650">
                <a:latin typeface="Times New Roman"/>
                <a:cs typeface="Times New Roman"/>
              </a:rPr>
              <a:t>Грамотная</a:t>
            </a:r>
            <a:r>
              <a:rPr dirty="0" sz="2650" spc="15">
                <a:latin typeface="Times New Roman"/>
                <a:cs typeface="Times New Roman"/>
              </a:rPr>
              <a:t> </a:t>
            </a:r>
            <a:r>
              <a:rPr dirty="0" sz="2650" spc="-20">
                <a:latin typeface="Times New Roman"/>
                <a:cs typeface="Times New Roman"/>
              </a:rPr>
              <a:t>речь</a:t>
            </a:r>
            <a:endParaRPr sz="2650">
              <a:latin typeface="Times New Roman"/>
              <a:cs typeface="Times New Roman"/>
            </a:endParaRPr>
          </a:p>
          <a:p>
            <a:pPr marL="608965" indent="-473709">
              <a:lnSpc>
                <a:spcPct val="100000"/>
              </a:lnSpc>
              <a:spcBef>
                <a:spcPts val="15"/>
              </a:spcBef>
              <a:buSzPct val="75471"/>
              <a:buFont typeface="Verdana"/>
              <a:buChar char="●"/>
              <a:tabLst>
                <a:tab pos="608965" algn="l"/>
              </a:tabLst>
            </a:pPr>
            <a:r>
              <a:rPr dirty="0" sz="2650">
                <a:latin typeface="Times New Roman"/>
                <a:cs typeface="Times New Roman"/>
              </a:rPr>
              <a:t>Правильная</a:t>
            </a:r>
            <a:r>
              <a:rPr dirty="0" sz="2650" spc="-20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терминология</a:t>
            </a:r>
            <a:endParaRPr sz="2650">
              <a:latin typeface="Times New Roman"/>
              <a:cs typeface="Times New Roman"/>
            </a:endParaRPr>
          </a:p>
          <a:p>
            <a:pPr marL="608965" indent="-473709">
              <a:lnSpc>
                <a:spcPct val="100000"/>
              </a:lnSpc>
              <a:spcBef>
                <a:spcPts val="25"/>
              </a:spcBef>
              <a:buSzPct val="75471"/>
              <a:buFont typeface="Verdana"/>
              <a:buChar char="●"/>
              <a:tabLst>
                <a:tab pos="608965" algn="l"/>
              </a:tabLst>
            </a:pPr>
            <a:r>
              <a:rPr dirty="0" sz="2650">
                <a:latin typeface="Times New Roman"/>
                <a:cs typeface="Times New Roman"/>
              </a:rPr>
              <a:t>Отсутствие</a:t>
            </a:r>
            <a:r>
              <a:rPr dirty="0" sz="2650" spc="-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паразитов</a:t>
            </a:r>
            <a:r>
              <a:rPr dirty="0" sz="2650" spc="-1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в</a:t>
            </a:r>
            <a:r>
              <a:rPr dirty="0" sz="2650" spc="-5">
                <a:latin typeface="Times New Roman"/>
                <a:cs typeface="Times New Roman"/>
              </a:rPr>
              <a:t> </a:t>
            </a:r>
            <a:r>
              <a:rPr dirty="0" sz="2650" spc="-20">
                <a:latin typeface="Times New Roman"/>
                <a:cs typeface="Times New Roman"/>
              </a:rPr>
              <a:t>речи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650">
                <a:latin typeface="Times New Roman"/>
                <a:cs typeface="Times New Roman"/>
              </a:rPr>
              <a:t>Скорость</a:t>
            </a:r>
            <a:r>
              <a:rPr dirty="0" sz="2650" spc="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речи</a:t>
            </a:r>
            <a:r>
              <a:rPr dirty="0" sz="2650" spc="-10">
                <a:latin typeface="Times New Roman"/>
                <a:cs typeface="Times New Roman"/>
              </a:rPr>
              <a:t> </a:t>
            </a:r>
            <a:r>
              <a:rPr dirty="0" sz="2650" spc="-50"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2650">
                <a:latin typeface="Times New Roman"/>
                <a:cs typeface="Times New Roman"/>
              </a:rPr>
              <a:t>подстраивайте</a:t>
            </a:r>
            <a:r>
              <a:rPr dirty="0" sz="2650" spc="1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под </a:t>
            </a:r>
            <a:r>
              <a:rPr dirty="0" sz="2650" spc="-10">
                <a:latin typeface="Times New Roman"/>
                <a:cs typeface="Times New Roman"/>
              </a:rPr>
              <a:t>клиента.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836" y="6076188"/>
            <a:ext cx="1467612" cy="600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2936" y="92964"/>
            <a:ext cx="10221595" cy="676910"/>
          </a:xfrm>
          <a:prstGeom prst="rect"/>
          <a:solidFill>
            <a:srgbClr val="FFFFFF"/>
          </a:solidFill>
          <a:ln w="12192">
            <a:solidFill>
              <a:srgbClr val="4470C4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dirty="0" sz="2000" b="1">
                <a:latin typeface="Times New Roman"/>
                <a:cs typeface="Times New Roman"/>
              </a:rPr>
              <a:t>Как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можно</a:t>
            </a:r>
            <a:r>
              <a:rPr dirty="0" sz="2000" spc="-105" b="1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Times New Roman"/>
                <a:cs typeface="Times New Roman"/>
              </a:rPr>
              <a:t>презентовать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продукты?</a:t>
            </a:r>
            <a:r>
              <a:rPr dirty="0" sz="2000" spc="-114" b="1">
                <a:latin typeface="Times New Roman"/>
                <a:cs typeface="Times New Roman"/>
              </a:rPr>
              <a:t> </a:t>
            </a:r>
            <a:r>
              <a:rPr dirty="0" sz="2000" spc="-30" b="1">
                <a:latin typeface="Times New Roman"/>
                <a:cs typeface="Times New Roman"/>
              </a:rPr>
              <a:t>Уровни</a:t>
            </a:r>
            <a:r>
              <a:rPr dirty="0" sz="2000" spc="-13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презентации.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59308" y="1511680"/>
            <a:ext cx="10209530" cy="4098290"/>
            <a:chOff x="559308" y="1511680"/>
            <a:chExt cx="10209530" cy="40982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08" y="1679447"/>
              <a:ext cx="4654296" cy="39303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734811" y="2807208"/>
              <a:ext cx="1243330" cy="895985"/>
            </a:xfrm>
            <a:custGeom>
              <a:avLst/>
              <a:gdLst/>
              <a:ahLst/>
              <a:cxnLst/>
              <a:rect l="l" t="t" r="r" b="b"/>
              <a:pathLst>
                <a:path w="1243329" h="895985">
                  <a:moveTo>
                    <a:pt x="795273" y="0"/>
                  </a:moveTo>
                  <a:lnTo>
                    <a:pt x="795273" y="223900"/>
                  </a:lnTo>
                  <a:lnTo>
                    <a:pt x="0" y="223900"/>
                  </a:lnTo>
                  <a:lnTo>
                    <a:pt x="0" y="671702"/>
                  </a:lnTo>
                  <a:lnTo>
                    <a:pt x="795273" y="671702"/>
                  </a:lnTo>
                  <a:lnTo>
                    <a:pt x="795273" y="895603"/>
                  </a:lnTo>
                  <a:lnTo>
                    <a:pt x="1243203" y="447801"/>
                  </a:lnTo>
                  <a:lnTo>
                    <a:pt x="7952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34811" y="2807208"/>
              <a:ext cx="1243330" cy="895985"/>
            </a:xfrm>
            <a:custGeom>
              <a:avLst/>
              <a:gdLst/>
              <a:ahLst/>
              <a:cxnLst/>
              <a:rect l="l" t="t" r="r" b="b"/>
              <a:pathLst>
                <a:path w="1243329" h="895985">
                  <a:moveTo>
                    <a:pt x="0" y="223900"/>
                  </a:moveTo>
                  <a:lnTo>
                    <a:pt x="795273" y="223900"/>
                  </a:lnTo>
                  <a:lnTo>
                    <a:pt x="795273" y="0"/>
                  </a:lnTo>
                  <a:lnTo>
                    <a:pt x="1243203" y="447801"/>
                  </a:lnTo>
                  <a:lnTo>
                    <a:pt x="795273" y="895603"/>
                  </a:lnTo>
                  <a:lnTo>
                    <a:pt x="795273" y="671702"/>
                  </a:lnTo>
                  <a:lnTo>
                    <a:pt x="0" y="671702"/>
                  </a:lnTo>
                  <a:lnTo>
                    <a:pt x="0" y="223900"/>
                  </a:lnTo>
                  <a:close/>
                </a:path>
              </a:pathLst>
            </a:custGeom>
            <a:ln w="12191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3172" y="1514855"/>
              <a:ext cx="2912364" cy="100888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853172" y="1514855"/>
              <a:ext cx="2912110" cy="1009015"/>
            </a:xfrm>
            <a:custGeom>
              <a:avLst/>
              <a:gdLst/>
              <a:ahLst/>
              <a:cxnLst/>
              <a:rect l="l" t="t" r="r" b="b"/>
              <a:pathLst>
                <a:path w="2912109" h="1009014">
                  <a:moveTo>
                    <a:pt x="0" y="168148"/>
                  </a:moveTo>
                  <a:lnTo>
                    <a:pt x="5969" y="123444"/>
                  </a:lnTo>
                  <a:lnTo>
                    <a:pt x="22986" y="83312"/>
                  </a:lnTo>
                  <a:lnTo>
                    <a:pt x="49275" y="49276"/>
                  </a:lnTo>
                  <a:lnTo>
                    <a:pt x="83311" y="22987"/>
                  </a:lnTo>
                  <a:lnTo>
                    <a:pt x="123444" y="5969"/>
                  </a:lnTo>
                  <a:lnTo>
                    <a:pt x="168148" y="0"/>
                  </a:lnTo>
                  <a:lnTo>
                    <a:pt x="2743834" y="0"/>
                  </a:lnTo>
                  <a:lnTo>
                    <a:pt x="2788538" y="5969"/>
                  </a:lnTo>
                  <a:lnTo>
                    <a:pt x="2828671" y="22987"/>
                  </a:lnTo>
                  <a:lnTo>
                    <a:pt x="2862706" y="49276"/>
                  </a:lnTo>
                  <a:lnTo>
                    <a:pt x="2888996" y="83312"/>
                  </a:lnTo>
                  <a:lnTo>
                    <a:pt x="2906013" y="123444"/>
                  </a:lnTo>
                  <a:lnTo>
                    <a:pt x="2911982" y="168148"/>
                  </a:lnTo>
                  <a:lnTo>
                    <a:pt x="2911982" y="840613"/>
                  </a:lnTo>
                  <a:lnTo>
                    <a:pt x="2906013" y="885317"/>
                  </a:lnTo>
                  <a:lnTo>
                    <a:pt x="2888996" y="925449"/>
                  </a:lnTo>
                  <a:lnTo>
                    <a:pt x="2862706" y="959485"/>
                  </a:lnTo>
                  <a:lnTo>
                    <a:pt x="2828671" y="985774"/>
                  </a:lnTo>
                  <a:lnTo>
                    <a:pt x="2788538" y="1002792"/>
                  </a:lnTo>
                  <a:lnTo>
                    <a:pt x="2743834" y="1008761"/>
                  </a:lnTo>
                  <a:lnTo>
                    <a:pt x="168148" y="1008761"/>
                  </a:lnTo>
                  <a:lnTo>
                    <a:pt x="123444" y="1002792"/>
                  </a:lnTo>
                  <a:lnTo>
                    <a:pt x="83311" y="985774"/>
                  </a:lnTo>
                  <a:lnTo>
                    <a:pt x="49275" y="959485"/>
                  </a:lnTo>
                  <a:lnTo>
                    <a:pt x="22986" y="925449"/>
                  </a:lnTo>
                  <a:lnTo>
                    <a:pt x="5969" y="885317"/>
                  </a:lnTo>
                  <a:lnTo>
                    <a:pt x="0" y="840613"/>
                  </a:lnTo>
                  <a:lnTo>
                    <a:pt x="0" y="168148"/>
                  </a:lnTo>
                  <a:close/>
                </a:path>
              </a:pathLst>
            </a:custGeom>
            <a:ln w="6095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753982" y="1836801"/>
            <a:ext cx="11055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latin typeface="Times New Roman"/>
                <a:cs typeface="Times New Roman"/>
              </a:rPr>
              <a:t>Уровень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601457" y="3643629"/>
            <a:ext cx="3415665" cy="2021205"/>
            <a:chOff x="7601457" y="3643629"/>
            <a:chExt cx="3415665" cy="2021205"/>
          </a:xfrm>
        </p:grpSpPr>
        <p:sp>
          <p:nvSpPr>
            <p:cNvPr id="11" name="object 11" descr=""/>
            <p:cNvSpPr/>
            <p:nvPr/>
          </p:nvSpPr>
          <p:spPr>
            <a:xfrm>
              <a:off x="7607807" y="3649979"/>
              <a:ext cx="3402965" cy="2008505"/>
            </a:xfrm>
            <a:custGeom>
              <a:avLst/>
              <a:gdLst/>
              <a:ahLst/>
              <a:cxnLst/>
              <a:rect l="l" t="t" r="r" b="b"/>
              <a:pathLst>
                <a:path w="3402965" h="2008504">
                  <a:moveTo>
                    <a:pt x="3067812" y="0"/>
                  </a:moveTo>
                  <a:lnTo>
                    <a:pt x="334772" y="0"/>
                  </a:lnTo>
                  <a:lnTo>
                    <a:pt x="285242" y="3683"/>
                  </a:lnTo>
                  <a:lnTo>
                    <a:pt x="237998" y="14224"/>
                  </a:lnTo>
                  <a:lnTo>
                    <a:pt x="193548" y="31115"/>
                  </a:lnTo>
                  <a:lnTo>
                    <a:pt x="152400" y="53975"/>
                  </a:lnTo>
                  <a:lnTo>
                    <a:pt x="115062" y="82042"/>
                  </a:lnTo>
                  <a:lnTo>
                    <a:pt x="82042" y="115062"/>
                  </a:lnTo>
                  <a:lnTo>
                    <a:pt x="53975" y="152400"/>
                  </a:lnTo>
                  <a:lnTo>
                    <a:pt x="31115" y="193548"/>
                  </a:lnTo>
                  <a:lnTo>
                    <a:pt x="14224" y="237998"/>
                  </a:lnTo>
                  <a:lnTo>
                    <a:pt x="3683" y="285242"/>
                  </a:lnTo>
                  <a:lnTo>
                    <a:pt x="0" y="334645"/>
                  </a:lnTo>
                  <a:lnTo>
                    <a:pt x="0" y="1673479"/>
                  </a:lnTo>
                  <a:lnTo>
                    <a:pt x="3683" y="1722882"/>
                  </a:lnTo>
                  <a:lnTo>
                    <a:pt x="14224" y="1770126"/>
                  </a:lnTo>
                  <a:lnTo>
                    <a:pt x="31115" y="1814576"/>
                  </a:lnTo>
                  <a:lnTo>
                    <a:pt x="53975" y="1855724"/>
                  </a:lnTo>
                  <a:lnTo>
                    <a:pt x="82042" y="1893062"/>
                  </a:lnTo>
                  <a:lnTo>
                    <a:pt x="115062" y="1926082"/>
                  </a:lnTo>
                  <a:lnTo>
                    <a:pt x="152400" y="1954212"/>
                  </a:lnTo>
                  <a:lnTo>
                    <a:pt x="193548" y="1977021"/>
                  </a:lnTo>
                  <a:lnTo>
                    <a:pt x="237998" y="1993950"/>
                  </a:lnTo>
                  <a:lnTo>
                    <a:pt x="285242" y="2004491"/>
                  </a:lnTo>
                  <a:lnTo>
                    <a:pt x="334772" y="2008124"/>
                  </a:lnTo>
                  <a:lnTo>
                    <a:pt x="3067812" y="2008124"/>
                  </a:lnTo>
                  <a:lnTo>
                    <a:pt x="3117342" y="2004491"/>
                  </a:lnTo>
                  <a:lnTo>
                    <a:pt x="3164586" y="1993950"/>
                  </a:lnTo>
                  <a:lnTo>
                    <a:pt x="3209036" y="1977021"/>
                  </a:lnTo>
                  <a:lnTo>
                    <a:pt x="3250184" y="1954212"/>
                  </a:lnTo>
                  <a:lnTo>
                    <a:pt x="3287522" y="1926082"/>
                  </a:lnTo>
                  <a:lnTo>
                    <a:pt x="3320542" y="1893062"/>
                  </a:lnTo>
                  <a:lnTo>
                    <a:pt x="3348609" y="1855724"/>
                  </a:lnTo>
                  <a:lnTo>
                    <a:pt x="3371469" y="1814576"/>
                  </a:lnTo>
                  <a:lnTo>
                    <a:pt x="3388360" y="1770126"/>
                  </a:lnTo>
                  <a:lnTo>
                    <a:pt x="3398901" y="1722882"/>
                  </a:lnTo>
                  <a:lnTo>
                    <a:pt x="3402584" y="1673479"/>
                  </a:lnTo>
                  <a:lnTo>
                    <a:pt x="3402584" y="334645"/>
                  </a:lnTo>
                  <a:lnTo>
                    <a:pt x="3398901" y="285242"/>
                  </a:lnTo>
                  <a:lnTo>
                    <a:pt x="3388360" y="237998"/>
                  </a:lnTo>
                  <a:lnTo>
                    <a:pt x="3371469" y="193548"/>
                  </a:lnTo>
                  <a:lnTo>
                    <a:pt x="3348609" y="152400"/>
                  </a:lnTo>
                  <a:lnTo>
                    <a:pt x="3320542" y="115062"/>
                  </a:lnTo>
                  <a:lnTo>
                    <a:pt x="3287522" y="82042"/>
                  </a:lnTo>
                  <a:lnTo>
                    <a:pt x="3250184" y="53975"/>
                  </a:lnTo>
                  <a:lnTo>
                    <a:pt x="3209036" y="31115"/>
                  </a:lnTo>
                  <a:lnTo>
                    <a:pt x="3164586" y="14224"/>
                  </a:lnTo>
                  <a:lnTo>
                    <a:pt x="3117342" y="3683"/>
                  </a:lnTo>
                  <a:lnTo>
                    <a:pt x="3067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607807" y="3649979"/>
              <a:ext cx="3402965" cy="2008505"/>
            </a:xfrm>
            <a:custGeom>
              <a:avLst/>
              <a:gdLst/>
              <a:ahLst/>
              <a:cxnLst/>
              <a:rect l="l" t="t" r="r" b="b"/>
              <a:pathLst>
                <a:path w="3402965" h="2008504">
                  <a:moveTo>
                    <a:pt x="0" y="334645"/>
                  </a:moveTo>
                  <a:lnTo>
                    <a:pt x="3683" y="285242"/>
                  </a:lnTo>
                  <a:lnTo>
                    <a:pt x="14224" y="237998"/>
                  </a:lnTo>
                  <a:lnTo>
                    <a:pt x="31115" y="193548"/>
                  </a:lnTo>
                  <a:lnTo>
                    <a:pt x="53975" y="152400"/>
                  </a:lnTo>
                  <a:lnTo>
                    <a:pt x="82042" y="115062"/>
                  </a:lnTo>
                  <a:lnTo>
                    <a:pt x="115062" y="82042"/>
                  </a:lnTo>
                  <a:lnTo>
                    <a:pt x="152400" y="53975"/>
                  </a:lnTo>
                  <a:lnTo>
                    <a:pt x="193548" y="31115"/>
                  </a:lnTo>
                  <a:lnTo>
                    <a:pt x="237998" y="14224"/>
                  </a:lnTo>
                  <a:lnTo>
                    <a:pt x="285242" y="3683"/>
                  </a:lnTo>
                  <a:lnTo>
                    <a:pt x="334772" y="0"/>
                  </a:lnTo>
                  <a:lnTo>
                    <a:pt x="3067812" y="0"/>
                  </a:lnTo>
                  <a:lnTo>
                    <a:pt x="3117342" y="3683"/>
                  </a:lnTo>
                  <a:lnTo>
                    <a:pt x="3164586" y="14224"/>
                  </a:lnTo>
                  <a:lnTo>
                    <a:pt x="3209036" y="31115"/>
                  </a:lnTo>
                  <a:lnTo>
                    <a:pt x="3250184" y="53975"/>
                  </a:lnTo>
                  <a:lnTo>
                    <a:pt x="3287522" y="82042"/>
                  </a:lnTo>
                  <a:lnTo>
                    <a:pt x="3320542" y="115062"/>
                  </a:lnTo>
                  <a:lnTo>
                    <a:pt x="3348609" y="152400"/>
                  </a:lnTo>
                  <a:lnTo>
                    <a:pt x="3371469" y="193548"/>
                  </a:lnTo>
                  <a:lnTo>
                    <a:pt x="3388360" y="237998"/>
                  </a:lnTo>
                  <a:lnTo>
                    <a:pt x="3398901" y="285242"/>
                  </a:lnTo>
                  <a:lnTo>
                    <a:pt x="3402584" y="334645"/>
                  </a:lnTo>
                  <a:lnTo>
                    <a:pt x="3402584" y="1673479"/>
                  </a:lnTo>
                  <a:lnTo>
                    <a:pt x="3398901" y="1722882"/>
                  </a:lnTo>
                  <a:lnTo>
                    <a:pt x="3388360" y="1770126"/>
                  </a:lnTo>
                  <a:lnTo>
                    <a:pt x="3371469" y="1814576"/>
                  </a:lnTo>
                  <a:lnTo>
                    <a:pt x="3348609" y="1855724"/>
                  </a:lnTo>
                  <a:lnTo>
                    <a:pt x="3320542" y="1893062"/>
                  </a:lnTo>
                  <a:lnTo>
                    <a:pt x="3287522" y="1926082"/>
                  </a:lnTo>
                  <a:lnTo>
                    <a:pt x="3250184" y="1954212"/>
                  </a:lnTo>
                  <a:lnTo>
                    <a:pt x="3209036" y="1977021"/>
                  </a:lnTo>
                  <a:lnTo>
                    <a:pt x="3164586" y="1993950"/>
                  </a:lnTo>
                  <a:lnTo>
                    <a:pt x="3117342" y="2004491"/>
                  </a:lnTo>
                  <a:lnTo>
                    <a:pt x="3067812" y="2008124"/>
                  </a:lnTo>
                  <a:lnTo>
                    <a:pt x="334772" y="2008124"/>
                  </a:lnTo>
                  <a:lnTo>
                    <a:pt x="285242" y="2004491"/>
                  </a:lnTo>
                  <a:lnTo>
                    <a:pt x="237998" y="1993950"/>
                  </a:lnTo>
                  <a:lnTo>
                    <a:pt x="193548" y="1977021"/>
                  </a:lnTo>
                  <a:lnTo>
                    <a:pt x="152400" y="1954212"/>
                  </a:lnTo>
                  <a:lnTo>
                    <a:pt x="115062" y="1926082"/>
                  </a:lnTo>
                  <a:lnTo>
                    <a:pt x="82042" y="1893062"/>
                  </a:lnTo>
                  <a:lnTo>
                    <a:pt x="53975" y="1855724"/>
                  </a:lnTo>
                  <a:lnTo>
                    <a:pt x="31115" y="1814576"/>
                  </a:lnTo>
                  <a:lnTo>
                    <a:pt x="14224" y="1770126"/>
                  </a:lnTo>
                  <a:lnTo>
                    <a:pt x="3683" y="1722882"/>
                  </a:lnTo>
                  <a:lnTo>
                    <a:pt x="0" y="1673479"/>
                  </a:lnTo>
                  <a:lnTo>
                    <a:pt x="0" y="334645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804784" y="3884498"/>
            <a:ext cx="3026410" cy="1520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Презентация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свойств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продукта</a:t>
            </a:r>
            <a:endParaRPr sz="1400">
              <a:latin typeface="Times New Roman"/>
              <a:cs typeface="Times New Roman"/>
            </a:endParaRPr>
          </a:p>
          <a:p>
            <a:pPr algn="ctr" marR="1905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(«Примитивный»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уровень)</a:t>
            </a:r>
            <a:endParaRPr sz="1400">
              <a:latin typeface="Times New Roman"/>
              <a:cs typeface="Times New Roman"/>
            </a:endParaRPr>
          </a:p>
          <a:p>
            <a:pPr algn="ctr" marL="24765" marR="15875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На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этом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уровне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обычно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находятся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либо </a:t>
            </a:r>
            <a:r>
              <a:rPr dirty="0" sz="1400">
                <a:latin typeface="Times New Roman"/>
                <a:cs typeface="Times New Roman"/>
              </a:rPr>
              <a:t>новички,</a:t>
            </a:r>
            <a:r>
              <a:rPr dirty="0" sz="1400" spc="-9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либо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непрофессиональные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менеджеры.</a:t>
            </a:r>
            <a:endParaRPr sz="1400">
              <a:latin typeface="Times New Roman"/>
              <a:cs typeface="Times New Roman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Старайтесь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как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можно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быстрее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перейти </a:t>
            </a:r>
            <a:r>
              <a:rPr dirty="0" sz="1400">
                <a:latin typeface="Times New Roman"/>
                <a:cs typeface="Times New Roman"/>
              </a:rPr>
              <a:t>на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следующий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уровень.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8271" y="6248398"/>
            <a:ext cx="1633726" cy="5928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Аружан Ешмухамбетова</dc:creator>
  <dc:title>Презентация PowerPoint</dc:title>
  <dcterms:created xsi:type="dcterms:W3CDTF">2024-07-24T04:52:01Z</dcterms:created>
  <dcterms:modified xsi:type="dcterms:W3CDTF">2024-07-24T04:52:01Z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2024-07-24T00:00:00Z</vt:filetime>
  </property>
  <property fmtid="{D5CDD505-2E9C-101B-9397-08002B2CF9AE}" pid="5" name="Producer">
    <vt:lpwstr>Microsoft® PowerPoint® 2019</vt:lpwstr>
  </property>
</Properties>
</file>